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1"/>
  </p:notesMasterIdLst>
  <p:sldIdLst>
    <p:sldId id="488" r:id="rId2"/>
    <p:sldId id="261" r:id="rId3"/>
    <p:sldId id="256" r:id="rId4"/>
    <p:sldId id="500" r:id="rId5"/>
    <p:sldId id="501" r:id="rId6"/>
    <p:sldId id="505" r:id="rId7"/>
    <p:sldId id="502" r:id="rId8"/>
    <p:sldId id="503" r:id="rId9"/>
    <p:sldId id="507" r:id="rId10"/>
    <p:sldId id="508" r:id="rId11"/>
    <p:sldId id="509" r:id="rId12"/>
    <p:sldId id="510" r:id="rId13"/>
    <p:sldId id="511" r:id="rId14"/>
    <p:sldId id="512" r:id="rId15"/>
    <p:sldId id="513" r:id="rId16"/>
    <p:sldId id="514" r:id="rId17"/>
    <p:sldId id="515" r:id="rId18"/>
    <p:sldId id="516" r:id="rId19"/>
    <p:sldId id="517" r:id="rId20"/>
    <p:sldId id="518" r:id="rId21"/>
    <p:sldId id="519" r:id="rId22"/>
    <p:sldId id="520" r:id="rId23"/>
    <p:sldId id="521" r:id="rId24"/>
    <p:sldId id="522" r:id="rId25"/>
    <p:sldId id="523" r:id="rId26"/>
    <p:sldId id="524" r:id="rId27"/>
    <p:sldId id="525" r:id="rId28"/>
    <p:sldId id="526" r:id="rId29"/>
    <p:sldId id="528" r:id="rId30"/>
    <p:sldId id="527" r:id="rId31"/>
    <p:sldId id="529" r:id="rId32"/>
    <p:sldId id="530" r:id="rId33"/>
    <p:sldId id="531" r:id="rId34"/>
    <p:sldId id="532" r:id="rId35"/>
    <p:sldId id="533" r:id="rId36"/>
    <p:sldId id="534" r:id="rId37"/>
    <p:sldId id="535" r:id="rId38"/>
    <p:sldId id="536" r:id="rId39"/>
    <p:sldId id="537" r:id="rId40"/>
    <p:sldId id="538" r:id="rId41"/>
    <p:sldId id="539" r:id="rId42"/>
    <p:sldId id="540" r:id="rId43"/>
    <p:sldId id="541" r:id="rId44"/>
    <p:sldId id="543" r:id="rId45"/>
    <p:sldId id="542" r:id="rId46"/>
    <p:sldId id="544" r:id="rId47"/>
    <p:sldId id="545" r:id="rId48"/>
    <p:sldId id="546" r:id="rId49"/>
    <p:sldId id="547" r:id="rId50"/>
    <p:sldId id="548" r:id="rId51"/>
    <p:sldId id="549" r:id="rId52"/>
    <p:sldId id="550" r:id="rId53"/>
    <p:sldId id="551" r:id="rId54"/>
    <p:sldId id="552" r:id="rId55"/>
    <p:sldId id="553" r:id="rId56"/>
    <p:sldId id="554" r:id="rId57"/>
    <p:sldId id="555" r:id="rId58"/>
    <p:sldId id="556" r:id="rId59"/>
    <p:sldId id="557" r:id="rId60"/>
    <p:sldId id="558" r:id="rId61"/>
    <p:sldId id="559" r:id="rId62"/>
    <p:sldId id="560" r:id="rId63"/>
    <p:sldId id="561" r:id="rId64"/>
    <p:sldId id="562" r:id="rId65"/>
    <p:sldId id="563" r:id="rId66"/>
    <p:sldId id="564" r:id="rId67"/>
    <p:sldId id="565" r:id="rId68"/>
    <p:sldId id="566" r:id="rId69"/>
    <p:sldId id="567" r:id="rId70"/>
    <p:sldId id="568" r:id="rId71"/>
    <p:sldId id="569" r:id="rId72"/>
    <p:sldId id="570" r:id="rId73"/>
    <p:sldId id="571" r:id="rId74"/>
    <p:sldId id="572" r:id="rId75"/>
    <p:sldId id="573" r:id="rId76"/>
    <p:sldId id="574" r:id="rId77"/>
    <p:sldId id="575" r:id="rId78"/>
    <p:sldId id="576" r:id="rId79"/>
    <p:sldId id="577" r:id="rId80"/>
    <p:sldId id="578" r:id="rId81"/>
    <p:sldId id="579" r:id="rId82"/>
    <p:sldId id="580" r:id="rId83"/>
    <p:sldId id="581" r:id="rId84"/>
    <p:sldId id="582" r:id="rId85"/>
    <p:sldId id="583" r:id="rId86"/>
    <p:sldId id="584" r:id="rId87"/>
    <p:sldId id="585" r:id="rId88"/>
    <p:sldId id="586" r:id="rId89"/>
    <p:sldId id="587" r:id="rId90"/>
    <p:sldId id="588" r:id="rId91"/>
    <p:sldId id="589" r:id="rId92"/>
    <p:sldId id="591" r:id="rId93"/>
    <p:sldId id="592" r:id="rId94"/>
    <p:sldId id="593" r:id="rId95"/>
    <p:sldId id="594" r:id="rId96"/>
    <p:sldId id="595" r:id="rId97"/>
    <p:sldId id="596" r:id="rId98"/>
    <p:sldId id="597" r:id="rId99"/>
    <p:sldId id="598" r:id="rId100"/>
    <p:sldId id="599" r:id="rId101"/>
    <p:sldId id="600" r:id="rId102"/>
    <p:sldId id="601" r:id="rId103"/>
    <p:sldId id="602" r:id="rId104"/>
    <p:sldId id="603" r:id="rId105"/>
    <p:sldId id="604" r:id="rId106"/>
    <p:sldId id="605" r:id="rId107"/>
    <p:sldId id="606" r:id="rId108"/>
    <p:sldId id="607" r:id="rId109"/>
    <p:sldId id="608" r:id="rId110"/>
    <p:sldId id="609" r:id="rId111"/>
    <p:sldId id="610" r:id="rId112"/>
    <p:sldId id="611" r:id="rId113"/>
    <p:sldId id="612" r:id="rId114"/>
    <p:sldId id="613" r:id="rId115"/>
    <p:sldId id="614" r:id="rId116"/>
    <p:sldId id="616" r:id="rId117"/>
    <p:sldId id="617" r:id="rId118"/>
    <p:sldId id="618" r:id="rId119"/>
    <p:sldId id="619" r:id="rId120"/>
    <p:sldId id="620" r:id="rId121"/>
    <p:sldId id="621" r:id="rId122"/>
    <p:sldId id="622" r:id="rId123"/>
    <p:sldId id="623" r:id="rId124"/>
    <p:sldId id="624" r:id="rId125"/>
    <p:sldId id="625" r:id="rId126"/>
    <p:sldId id="626" r:id="rId127"/>
    <p:sldId id="741" r:id="rId128"/>
    <p:sldId id="627" r:id="rId129"/>
    <p:sldId id="628" r:id="rId130"/>
    <p:sldId id="629" r:id="rId131"/>
    <p:sldId id="630" r:id="rId132"/>
    <p:sldId id="631" r:id="rId133"/>
    <p:sldId id="632" r:id="rId134"/>
    <p:sldId id="633" r:id="rId135"/>
    <p:sldId id="634" r:id="rId136"/>
    <p:sldId id="635" r:id="rId137"/>
    <p:sldId id="636" r:id="rId138"/>
    <p:sldId id="637" r:id="rId139"/>
    <p:sldId id="638" r:id="rId140"/>
    <p:sldId id="639" r:id="rId141"/>
    <p:sldId id="640" r:id="rId142"/>
    <p:sldId id="641" r:id="rId143"/>
    <p:sldId id="642" r:id="rId144"/>
    <p:sldId id="643" r:id="rId145"/>
    <p:sldId id="644" r:id="rId146"/>
    <p:sldId id="646" r:id="rId147"/>
    <p:sldId id="645" r:id="rId148"/>
    <p:sldId id="648" r:id="rId149"/>
    <p:sldId id="649" r:id="rId150"/>
    <p:sldId id="650" r:id="rId151"/>
    <p:sldId id="651" r:id="rId152"/>
    <p:sldId id="652" r:id="rId153"/>
    <p:sldId id="653" r:id="rId154"/>
    <p:sldId id="654" r:id="rId155"/>
    <p:sldId id="655" r:id="rId156"/>
    <p:sldId id="656" r:id="rId157"/>
    <p:sldId id="657" r:id="rId158"/>
    <p:sldId id="658" r:id="rId159"/>
    <p:sldId id="659" r:id="rId160"/>
    <p:sldId id="660" r:id="rId161"/>
    <p:sldId id="661" r:id="rId162"/>
    <p:sldId id="662" r:id="rId163"/>
    <p:sldId id="663" r:id="rId164"/>
    <p:sldId id="664" r:id="rId165"/>
    <p:sldId id="665" r:id="rId166"/>
    <p:sldId id="666" r:id="rId167"/>
    <p:sldId id="667" r:id="rId168"/>
    <p:sldId id="668" r:id="rId169"/>
    <p:sldId id="669" r:id="rId170"/>
    <p:sldId id="670" r:id="rId171"/>
    <p:sldId id="671" r:id="rId172"/>
    <p:sldId id="672" r:id="rId173"/>
    <p:sldId id="673" r:id="rId174"/>
    <p:sldId id="674" r:id="rId175"/>
    <p:sldId id="675" r:id="rId176"/>
    <p:sldId id="676" r:id="rId177"/>
    <p:sldId id="677" r:id="rId178"/>
    <p:sldId id="678" r:id="rId179"/>
    <p:sldId id="679" r:id="rId180"/>
    <p:sldId id="680" r:id="rId181"/>
    <p:sldId id="681" r:id="rId182"/>
    <p:sldId id="682" r:id="rId183"/>
    <p:sldId id="683" r:id="rId184"/>
    <p:sldId id="684" r:id="rId185"/>
    <p:sldId id="686" r:id="rId186"/>
    <p:sldId id="687" r:id="rId187"/>
    <p:sldId id="688" r:id="rId188"/>
    <p:sldId id="689" r:id="rId189"/>
    <p:sldId id="690" r:id="rId190"/>
    <p:sldId id="691" r:id="rId191"/>
    <p:sldId id="692" r:id="rId192"/>
    <p:sldId id="693" r:id="rId193"/>
    <p:sldId id="694" r:id="rId194"/>
    <p:sldId id="695" r:id="rId195"/>
    <p:sldId id="697" r:id="rId196"/>
    <p:sldId id="698" r:id="rId197"/>
    <p:sldId id="699" r:id="rId198"/>
    <p:sldId id="700" r:id="rId199"/>
    <p:sldId id="701" r:id="rId200"/>
    <p:sldId id="702" r:id="rId201"/>
    <p:sldId id="705" r:id="rId202"/>
    <p:sldId id="703" r:id="rId203"/>
    <p:sldId id="706" r:id="rId204"/>
    <p:sldId id="707" r:id="rId205"/>
    <p:sldId id="708" r:id="rId206"/>
    <p:sldId id="709" r:id="rId207"/>
    <p:sldId id="710" r:id="rId208"/>
    <p:sldId id="711" r:id="rId209"/>
    <p:sldId id="712" r:id="rId210"/>
    <p:sldId id="714" r:id="rId211"/>
    <p:sldId id="715" r:id="rId212"/>
    <p:sldId id="716" r:id="rId213"/>
    <p:sldId id="718" r:id="rId214"/>
    <p:sldId id="729" r:id="rId215"/>
    <p:sldId id="719" r:id="rId216"/>
    <p:sldId id="720" r:id="rId217"/>
    <p:sldId id="721" r:id="rId218"/>
    <p:sldId id="722" r:id="rId219"/>
    <p:sldId id="723" r:id="rId220"/>
    <p:sldId id="724" r:id="rId221"/>
    <p:sldId id="725" r:id="rId222"/>
    <p:sldId id="726" r:id="rId223"/>
    <p:sldId id="727" r:id="rId224"/>
    <p:sldId id="728" r:id="rId225"/>
    <p:sldId id="730" r:id="rId226"/>
    <p:sldId id="731" r:id="rId227"/>
    <p:sldId id="732" r:id="rId228"/>
    <p:sldId id="733" r:id="rId229"/>
    <p:sldId id="734" r:id="rId230"/>
    <p:sldId id="735" r:id="rId231"/>
    <p:sldId id="736" r:id="rId232"/>
    <p:sldId id="738" r:id="rId233"/>
    <p:sldId id="737" r:id="rId234"/>
    <p:sldId id="739" r:id="rId235"/>
    <p:sldId id="494" r:id="rId236"/>
    <p:sldId id="740" r:id="rId237"/>
    <p:sldId id="498" r:id="rId238"/>
    <p:sldId id="499" r:id="rId239"/>
    <p:sldId id="497" r:id="rId240"/>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37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67" autoAdjust="0"/>
    <p:restoredTop sz="91087" autoAdjust="0"/>
  </p:normalViewPr>
  <p:slideViewPr>
    <p:cSldViewPr>
      <p:cViewPr>
        <p:scale>
          <a:sx n="66" d="100"/>
          <a:sy n="66" d="100"/>
        </p:scale>
        <p:origin x="-1374" y="-72"/>
      </p:cViewPr>
      <p:guideLst>
        <p:guide orient="horz" pos="2160"/>
        <p:guide pos="288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tableStyles" Target="tableStyle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Feuil1!$B$1</c:f>
              <c:strCache>
                <c:ptCount val="1"/>
                <c:pt idx="0">
                  <c:v>Vision</c:v>
                </c:pt>
              </c:strCache>
            </c:strRef>
          </c:tx>
          <c:explosion val="25"/>
          <c:dPt>
            <c:idx val="0"/>
            <c:bubble3D val="0"/>
            <c:spPr>
              <a:solidFill>
                <a:schemeClr val="accent6"/>
              </a:solidFill>
            </c:spPr>
          </c:dPt>
          <c:dPt>
            <c:idx val="1"/>
            <c:bubble3D val="0"/>
            <c:explosion val="1"/>
            <c:spPr>
              <a:solidFill>
                <a:schemeClr val="accent3"/>
              </a:solidFill>
              <a:ln>
                <a:solidFill>
                  <a:schemeClr val="accent3"/>
                </a:solidFill>
              </a:ln>
            </c:spPr>
          </c:dPt>
          <c:cat>
            <c:strRef>
              <c:f>Feuil1!$A$2:$A$3</c:f>
              <c:strCache>
                <c:ptCount val="2"/>
                <c:pt idx="0">
                  <c:v>Pas de problème</c:v>
                </c:pt>
                <c:pt idx="1">
                  <c:v>Problème</c:v>
                </c:pt>
              </c:strCache>
            </c:strRef>
          </c:cat>
          <c:val>
            <c:numRef>
              <c:f>Feuil1!$B$2:$B$3</c:f>
              <c:numCache>
                <c:formatCode>General</c:formatCode>
                <c:ptCount val="2"/>
                <c:pt idx="0">
                  <c:v>8.2000000000000011</c:v>
                </c:pt>
                <c:pt idx="1">
                  <c:v>1.8</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fr-F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Feuil1!$B$1</c:f>
              <c:strCache>
                <c:ptCount val="1"/>
                <c:pt idx="0">
                  <c:v>Vision</c:v>
                </c:pt>
              </c:strCache>
            </c:strRef>
          </c:tx>
          <c:spPr>
            <a:solidFill>
              <a:schemeClr val="bg1">
                <a:lumMod val="75000"/>
              </a:schemeClr>
            </a:solidFill>
          </c:spPr>
          <c:explosion val="25"/>
          <c:dPt>
            <c:idx val="1"/>
            <c:bubble3D val="0"/>
            <c:explosion val="1"/>
          </c:dPt>
          <c:cat>
            <c:strRef>
              <c:f>Feuil1!$A$2:$A$3</c:f>
              <c:strCache>
                <c:ptCount val="2"/>
                <c:pt idx="0">
                  <c:v>Pas de problème</c:v>
                </c:pt>
                <c:pt idx="1">
                  <c:v>Problème</c:v>
                </c:pt>
              </c:strCache>
            </c:strRef>
          </c:cat>
          <c:val>
            <c:numRef>
              <c:f>Feuil1!$B$2:$B$3</c:f>
              <c:numCache>
                <c:formatCode>General</c:formatCode>
                <c:ptCount val="2"/>
                <c:pt idx="0">
                  <c:v>8.2000000000000011</c:v>
                </c:pt>
                <c:pt idx="1">
                  <c:v>1.8</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fr-F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303F5B-3946-E447-A286-091248C7B3C0}" type="datetimeFigureOut">
              <a:rPr lang="en-US" smtClean="0"/>
              <a:t>3/21/2016</a:t>
            </a:fld>
            <a:endParaRPr lang="fr-F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1D5408-6FE4-7D41-AC43-9C9208EE94F3}" type="slidenum">
              <a:rPr lang="fr-FR" smtClean="0"/>
              <a:t>‹N°›</a:t>
            </a:fld>
            <a:endParaRPr lang="fr-FR"/>
          </a:p>
        </p:txBody>
      </p:sp>
    </p:spTree>
    <p:extLst>
      <p:ext uri="{BB962C8B-B14F-4D97-AF65-F5344CB8AC3E}">
        <p14:creationId xmlns:p14="http://schemas.microsoft.com/office/powerpoint/2010/main" val="33180351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aux utilisateurs placés dans des contextes où les images ne sont pas perceptibles (navigateur texte, lecteur d'écran, navigateur avec images désactivées) de comprendre le sens des images qu'ils ne peuvent voir.</a:t>
            </a:r>
          </a:p>
          <a:p>
            <a:pPr marL="171450" indent="-171450">
              <a:buFont typeface="Arial"/>
              <a:buChar char="•"/>
            </a:pPr>
            <a:r>
              <a:rPr lang="fr-FR" dirty="0" smtClean="0"/>
              <a:t>Permettre aux robots d'exploiter l'information véhiculée par les images (référencement, indexation, traduction automatique des alternatives d'images-texte).</a:t>
            </a:r>
          </a:p>
          <a:p>
            <a:pPr marL="171450" indent="-171450">
              <a:buFont typeface="Arial"/>
              <a:buChar char="•"/>
            </a:pPr>
            <a:r>
              <a:rPr lang="fr-FR" dirty="0" smtClean="0"/>
              <a:t>Permettre l'affichage d'un texte pendant le chargement des images</a:t>
            </a:r>
          </a:p>
          <a:p>
            <a:pPr marL="0" marR="0" indent="0" algn="l" defTabSz="4572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3</a:t>
            </a:fld>
            <a:endParaRPr lang="fr-FR"/>
          </a:p>
        </p:txBody>
      </p:sp>
    </p:spTree>
    <p:extLst>
      <p:ext uri="{BB962C8B-B14F-4D97-AF65-F5344CB8AC3E}">
        <p14:creationId xmlns:p14="http://schemas.microsoft.com/office/powerpoint/2010/main" val="2928706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smtClean="0"/>
              <a:t>Éviter aux utilisateurs les risques de méprise sur le sens d'une date.</a:t>
            </a:r>
          </a:p>
        </p:txBody>
      </p:sp>
      <p:sp>
        <p:nvSpPr>
          <p:cNvPr id="4" name="Slide Number Placeholder 3"/>
          <p:cNvSpPr>
            <a:spLocks noGrp="1"/>
          </p:cNvSpPr>
          <p:nvPr>
            <p:ph type="sldNum" sz="quarter" idx="10"/>
          </p:nvPr>
        </p:nvSpPr>
        <p:spPr/>
        <p:txBody>
          <a:bodyPr/>
          <a:lstStyle/>
          <a:p>
            <a:fld id="{F31D5408-6FE4-7D41-AC43-9C9208EE94F3}" type="slidenum">
              <a:rPr lang="fr-FR" smtClean="0"/>
              <a:t>18</a:t>
            </a:fld>
            <a:endParaRPr lang="fr-FR"/>
          </a:p>
        </p:txBody>
      </p:sp>
    </p:spTree>
    <p:extLst>
      <p:ext uri="{BB962C8B-B14F-4D97-AF65-F5344CB8AC3E}">
        <p14:creationId xmlns:p14="http://schemas.microsoft.com/office/powerpoint/2010/main" val="25884539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Rassurer l'utilisateur en lui permettant d'identifier directement l'auteur (au sens large).</a:t>
            </a:r>
          </a:p>
          <a:p>
            <a:pPr marL="171450" indent="-171450">
              <a:buFont typeface="Arial"/>
              <a:buChar char="•"/>
            </a:pPr>
            <a:r>
              <a:rPr lang="fr-FR" dirty="0" smtClean="0"/>
              <a:t>Limiter les risques de défiance.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128</a:t>
            </a:fld>
            <a:endParaRPr lang="fr-FR"/>
          </a:p>
        </p:txBody>
      </p:sp>
    </p:spTree>
    <p:extLst>
      <p:ext uri="{BB962C8B-B14F-4D97-AF65-F5344CB8AC3E}">
        <p14:creationId xmlns:p14="http://schemas.microsoft.com/office/powerpoint/2010/main" val="27806160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utilisateurs d'identifier sans ambiguïté un interlocuteur physique capable de répondre aux questions éventuelles sur les contenus proposés, ou d'assumer les responsabilités liées à ces contenus.</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129</a:t>
            </a:fld>
            <a:endParaRPr lang="fr-FR"/>
          </a:p>
        </p:txBody>
      </p:sp>
    </p:spTree>
    <p:extLst>
      <p:ext uri="{BB962C8B-B14F-4D97-AF65-F5344CB8AC3E}">
        <p14:creationId xmlns:p14="http://schemas.microsoft.com/office/powerpoint/2010/main" val="20228100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Donner aux utilisateurs une vision immédiate de la nature du site et des contenus proposés.</a:t>
            </a:r>
          </a:p>
          <a:p>
            <a:pPr marL="171450" indent="-171450">
              <a:buFont typeface="Arial"/>
              <a:buChar char="•"/>
            </a:pPr>
            <a:r>
              <a:rPr lang="fr-FR" dirty="0" smtClean="0"/>
              <a:t>Éviter les recherches inutiles.</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130</a:t>
            </a:fld>
            <a:endParaRPr lang="fr-FR"/>
          </a:p>
        </p:txBody>
      </p:sp>
    </p:spTree>
    <p:extLst>
      <p:ext uri="{BB962C8B-B14F-4D97-AF65-F5344CB8AC3E}">
        <p14:creationId xmlns:p14="http://schemas.microsoft.com/office/powerpoint/2010/main" val="35904970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à l'utilisateur d'identifier immédiatement et en permanence l'auteur, l'entité qui administre le site ou le site lui-même le cas échéant.</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131</a:t>
            </a:fld>
            <a:endParaRPr lang="fr-FR"/>
          </a:p>
        </p:txBody>
      </p:sp>
    </p:spTree>
    <p:extLst>
      <p:ext uri="{BB962C8B-B14F-4D97-AF65-F5344CB8AC3E}">
        <p14:creationId xmlns:p14="http://schemas.microsoft.com/office/powerpoint/2010/main" val="13181116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Éviter des consultations inutiles.</a:t>
            </a:r>
          </a:p>
          <a:p>
            <a:pPr marL="171450" indent="-171450">
              <a:buFont typeface="Arial"/>
              <a:buChar char="•"/>
            </a:pPr>
            <a:r>
              <a:rPr lang="fr-FR" dirty="0" smtClean="0"/>
              <a:t>Délivrer un avertissement aux utilisateurs.</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132</a:t>
            </a:fld>
            <a:endParaRPr lang="fr-FR"/>
          </a:p>
        </p:txBody>
      </p:sp>
    </p:spTree>
    <p:extLst>
      <p:ext uri="{BB962C8B-B14F-4D97-AF65-F5344CB8AC3E}">
        <p14:creationId xmlns:p14="http://schemas.microsoft.com/office/powerpoint/2010/main" val="37417841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Donner aux utilisateurs qui le souhaitent la possibilité d'accéder sans difficulté aux moyens de contact téléphoniques et postaux.</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133</a:t>
            </a:fld>
            <a:endParaRPr lang="fr-FR"/>
          </a:p>
        </p:txBody>
      </p:sp>
    </p:spTree>
    <p:extLst>
      <p:ext uri="{BB962C8B-B14F-4D97-AF65-F5344CB8AC3E}">
        <p14:creationId xmlns:p14="http://schemas.microsoft.com/office/powerpoint/2010/main" val="236880534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outils de recherche et d'indexation d'extraire des informations à propos du contenu des pages et ainsi d'améliorer la restitution aux utilisateurs des résultats de recherche.</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135</a:t>
            </a:fld>
            <a:endParaRPr lang="fr-FR"/>
          </a:p>
        </p:txBody>
      </p:sp>
    </p:spTree>
    <p:extLst>
      <p:ext uri="{BB962C8B-B14F-4D97-AF65-F5344CB8AC3E}">
        <p14:creationId xmlns:p14="http://schemas.microsoft.com/office/powerpoint/2010/main" val="20927659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Améliorer l'identification visuelle du site et de ses pages.</a:t>
            </a:r>
          </a:p>
          <a:p>
            <a:pPr marL="171450" indent="-171450">
              <a:buFont typeface="Arial"/>
              <a:buChar char="•"/>
            </a:pPr>
            <a:r>
              <a:rPr lang="fr-FR" dirty="0" smtClean="0"/>
              <a:t>Faciliter l'identification dans le navigateur et dans les favoris ou signets.</a:t>
            </a:r>
          </a:p>
          <a:p>
            <a:pPr marL="171450" indent="-171450">
              <a:buFont typeface="Arial"/>
              <a:buChar char="•"/>
            </a:pPr>
            <a:r>
              <a:rPr lang="fr-FR" dirty="0" smtClean="0"/>
              <a:t>Permettre l'affichage, l'appel, et la mémorisation éventuelle de l'icône de favori par tous les navigateurs.</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136</a:t>
            </a:fld>
            <a:endParaRPr lang="fr-FR"/>
          </a:p>
        </p:txBody>
      </p:sp>
    </p:spTree>
    <p:extLst>
      <p:ext uri="{BB962C8B-B14F-4D97-AF65-F5344CB8AC3E}">
        <p14:creationId xmlns:p14="http://schemas.microsoft.com/office/powerpoint/2010/main" val="39879691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Contribuer à la compréhension immédiate de l'identité, de l'activité ou de la zone géographique du site.</a:t>
            </a:r>
          </a:p>
          <a:p>
            <a:pPr marL="171450" indent="-171450">
              <a:buFont typeface="Arial"/>
              <a:buChar char="•"/>
            </a:pPr>
            <a:r>
              <a:rPr lang="fr-FR" dirty="0" smtClean="0"/>
              <a:t>Améliorer la capacité des utilisateurs à mémoriser l'adresse du site et à la retrouver en cas d'oubli.</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137</a:t>
            </a:fld>
            <a:endParaRPr lang="fr-FR"/>
          </a:p>
        </p:txBody>
      </p:sp>
    </p:spTree>
    <p:extLst>
      <p:ext uri="{BB962C8B-B14F-4D97-AF65-F5344CB8AC3E}">
        <p14:creationId xmlns:p14="http://schemas.microsoft.com/office/powerpoint/2010/main" val="35597895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Mettre à disposition des informations synthétiques et lisibles par les machines sur l'ensemble des contenus proposés.</a:t>
            </a:r>
          </a:p>
          <a:p>
            <a:pPr marL="171450" indent="-171450">
              <a:buFont typeface="Arial"/>
              <a:buChar char="•"/>
            </a:pPr>
            <a:r>
              <a:rPr lang="fr-FR" dirty="0" smtClean="0"/>
              <a:t>Le fichier </a:t>
            </a:r>
            <a:r>
              <a:rPr lang="fr-FR" dirty="0" err="1" smtClean="0"/>
              <a:t>sitemap</a:t>
            </a:r>
            <a:r>
              <a:rPr lang="fr-FR" dirty="0" smtClean="0"/>
              <a:t> permet d'indiquer aux moteurs majeurs l'intégralité des contenus à indexer. L'intérêt premier est pour les sites très profonds comme les catalogues en ligne avec plusieurs milliers de produits ou encore des sites dont le contenu est difficilement accessible linéairement comme des encyclopédies.</a:t>
            </a:r>
          </a:p>
          <a:p>
            <a:pPr marL="171450" indent="-171450">
              <a:buFont typeface="Arial"/>
              <a:buChar char="•"/>
            </a:pPr>
            <a:r>
              <a:rPr lang="fr-FR" dirty="0" smtClean="0"/>
              <a:t>L'intérêt pour un site de quelques pages est faible voire inexistant, mais la présence du fichier ne sera pas pénalisante.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138</a:t>
            </a:fld>
            <a:endParaRPr lang="fr-FR"/>
          </a:p>
        </p:txBody>
      </p:sp>
    </p:spTree>
    <p:extLst>
      <p:ext uri="{BB962C8B-B14F-4D97-AF65-F5344CB8AC3E}">
        <p14:creationId xmlns:p14="http://schemas.microsoft.com/office/powerpoint/2010/main" val="2902732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Faciliter la mémorisation de l'organisation des pages et de la navigation pour les utilisateurs de lecteurs d'écran ou pour ceux naviguant au clavier.</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19</a:t>
            </a:fld>
            <a:endParaRPr lang="fr-FR"/>
          </a:p>
        </p:txBody>
      </p:sp>
    </p:spTree>
    <p:extLst>
      <p:ext uri="{BB962C8B-B14F-4D97-AF65-F5344CB8AC3E}">
        <p14:creationId xmlns:p14="http://schemas.microsoft.com/office/powerpoint/2010/main" val="314497761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Faciliter la compréhension par l'utilisateur des règles de qualité, d'accessibilité ou autres appliquées sur le site.</a:t>
            </a:r>
          </a:p>
          <a:p>
            <a:pPr marL="171450" indent="-171450">
              <a:buFont typeface="Arial"/>
              <a:buChar char="•"/>
            </a:pPr>
            <a:r>
              <a:rPr lang="fr-FR" dirty="0" smtClean="0"/>
              <a:t>Accroître la confiance dans les informations délivrées sur le site.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139</a:t>
            </a:fld>
            <a:endParaRPr lang="fr-FR"/>
          </a:p>
        </p:txBody>
      </p:sp>
    </p:spTree>
    <p:extLst>
      <p:ext uri="{BB962C8B-B14F-4D97-AF65-F5344CB8AC3E}">
        <p14:creationId xmlns:p14="http://schemas.microsoft.com/office/powerpoint/2010/main" val="189153026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l'utilisation immédiate du contact téléphonique quel que soit le contexte utilisateur.</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141</a:t>
            </a:fld>
            <a:endParaRPr lang="fr-FR"/>
          </a:p>
        </p:txBody>
      </p:sp>
    </p:spTree>
    <p:extLst>
      <p:ext uri="{BB962C8B-B14F-4D97-AF65-F5344CB8AC3E}">
        <p14:creationId xmlns:p14="http://schemas.microsoft.com/office/powerpoint/2010/main" val="20166890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utilisateurs d'identifier immédiatement le pays associé à l'adresse postale, sans ambiguïté et sans avoir recours à d'autres éléments (ville, région, code postal, numéro de téléphone).</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142</a:t>
            </a:fld>
            <a:endParaRPr lang="fr-FR"/>
          </a:p>
        </p:txBody>
      </p:sp>
    </p:spTree>
    <p:extLst>
      <p:ext uri="{BB962C8B-B14F-4D97-AF65-F5344CB8AC3E}">
        <p14:creationId xmlns:p14="http://schemas.microsoft.com/office/powerpoint/2010/main" val="143142129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Favoriser l'indexation des contenus selon leur langue.</a:t>
            </a:r>
          </a:p>
          <a:p>
            <a:pPr marL="171450" indent="-171450">
              <a:buFont typeface="Arial"/>
              <a:buChar char="•"/>
            </a:pPr>
            <a:r>
              <a:rPr lang="fr-FR" dirty="0" smtClean="0"/>
              <a:t>Faciliter la traduction automatique.</a:t>
            </a:r>
          </a:p>
          <a:p>
            <a:pPr marL="171450" indent="-171450">
              <a:buFont typeface="Arial"/>
              <a:buChar char="•"/>
            </a:pPr>
            <a:r>
              <a:rPr lang="fr-FR" dirty="0" smtClean="0"/>
              <a:t>Permettre une lecture correcte du contenu par un outil de synthèse vocale.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143</a:t>
            </a:fld>
            <a:endParaRPr lang="fr-FR"/>
          </a:p>
        </p:txBody>
      </p:sp>
    </p:spTree>
    <p:extLst>
      <p:ext uri="{BB962C8B-B14F-4D97-AF65-F5344CB8AC3E}">
        <p14:creationId xmlns:p14="http://schemas.microsoft.com/office/powerpoint/2010/main" val="254920820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aux aides techniques d'interpréter correctement les contenus exprimés dans une autre langue.</a:t>
            </a:r>
          </a:p>
          <a:p>
            <a:pPr marL="171450" indent="-171450">
              <a:buFont typeface="Arial"/>
              <a:buChar char="•"/>
            </a:pPr>
            <a:r>
              <a:rPr lang="fr-FR" dirty="0" smtClean="0"/>
              <a:t>Faciliter le travail des outils de traduction automatiques.</a:t>
            </a:r>
          </a:p>
          <a:p>
            <a:pPr marL="171450" indent="-171450">
              <a:buFont typeface="Arial"/>
              <a:buChar char="•"/>
            </a:pPr>
            <a:r>
              <a:rPr lang="fr-FR" dirty="0" smtClean="0"/>
              <a:t>Permettre aux outils d'indexation d'extraire des chaînes dans une langue donnée.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145</a:t>
            </a:fld>
            <a:endParaRPr lang="fr-FR"/>
          </a:p>
        </p:txBody>
      </p:sp>
    </p:spTree>
    <p:extLst>
      <p:ext uri="{BB962C8B-B14F-4D97-AF65-F5344CB8AC3E}">
        <p14:creationId xmlns:p14="http://schemas.microsoft.com/office/powerpoint/2010/main" val="264787176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Améliorer la consultation et la navigation pour les personnes handicapées.</a:t>
            </a:r>
          </a:p>
          <a:p>
            <a:pPr marL="171450" indent="-171450">
              <a:buFont typeface="Arial"/>
              <a:buChar char="•"/>
            </a:pPr>
            <a:r>
              <a:rPr lang="fr-FR" dirty="0" smtClean="0"/>
              <a:t>Éviter les problèmes d'impression ou de mise en favoris.</a:t>
            </a:r>
          </a:p>
          <a:p>
            <a:pPr marL="171450" indent="-171450">
              <a:buFont typeface="Arial"/>
              <a:buChar char="•"/>
            </a:pPr>
            <a:r>
              <a:rPr lang="fr-FR" dirty="0" smtClean="0"/>
              <a:t>Améliorer le référencement en évitant l'indexation de pages orphelines.</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154</a:t>
            </a:fld>
            <a:endParaRPr lang="fr-FR"/>
          </a:p>
        </p:txBody>
      </p:sp>
    </p:spTree>
    <p:extLst>
      <p:ext uri="{BB962C8B-B14F-4D97-AF65-F5344CB8AC3E}">
        <p14:creationId xmlns:p14="http://schemas.microsoft.com/office/powerpoint/2010/main" val="13196873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aux utilisateurs de revenir en page d'accueil en cas de désorientation.</a:t>
            </a:r>
          </a:p>
          <a:p>
            <a:pPr marL="171450" indent="-171450">
              <a:buFont typeface="Arial"/>
              <a:buChar char="•"/>
            </a:pPr>
            <a:r>
              <a:rPr lang="fr-FR" dirty="0" smtClean="0"/>
              <a:t>Identifier le lien principal permettant d'accéder au site.</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155</a:t>
            </a:fld>
            <a:endParaRPr lang="fr-FR"/>
          </a:p>
        </p:txBody>
      </p:sp>
    </p:spTree>
    <p:extLst>
      <p:ext uri="{BB962C8B-B14F-4D97-AF65-F5344CB8AC3E}">
        <p14:creationId xmlns:p14="http://schemas.microsoft.com/office/powerpoint/2010/main" val="2525213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à l'utilisateur d'anticiper le résultat de l'activation d'un lien.</a:t>
            </a:r>
          </a:p>
          <a:p>
            <a:pPr marL="171450" indent="-171450">
              <a:buFont typeface="Arial"/>
              <a:buChar char="•"/>
            </a:pPr>
            <a:r>
              <a:rPr lang="fr-FR" dirty="0" smtClean="0"/>
              <a:t>Éviter aux utilisateurs d'aides techniques d'être désorientés par l'ouverture d'une nouvelle fenêtre qui n'est pas toujours perceptible et perturbe notamment l'utilisation de l'historique de navigation.</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156</a:t>
            </a:fld>
            <a:endParaRPr lang="fr-FR"/>
          </a:p>
        </p:txBody>
      </p:sp>
    </p:spTree>
    <p:extLst>
      <p:ext uri="{BB962C8B-B14F-4D97-AF65-F5344CB8AC3E}">
        <p14:creationId xmlns:p14="http://schemas.microsoft.com/office/powerpoint/2010/main" val="3001530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à l'utilisateur de naviguer sur le site sans avoir d'opération spécifique à effectuer pendant la navigation.</a:t>
            </a:r>
          </a:p>
          <a:p>
            <a:pPr marL="171450" indent="-171450">
              <a:buFont typeface="Arial"/>
              <a:buChar char="•"/>
            </a:pPr>
            <a:r>
              <a:rPr lang="fr-FR" dirty="0" smtClean="0"/>
              <a:t>Éviter à des utilisateurs d'aides techniques d'être désorientés par l'ouverture d'une nouvelle fenêtre qui ne sera pas toujours aisément perceptible et qui perturbe notamment l'utilisation de l'historique de navigation ou qui masquera dans un lecteur d'écran la fenêtre principale. </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157</a:t>
            </a:fld>
            <a:endParaRPr lang="fr-FR"/>
          </a:p>
        </p:txBody>
      </p:sp>
    </p:spTree>
    <p:extLst>
      <p:ext uri="{BB962C8B-B14F-4D97-AF65-F5344CB8AC3E}">
        <p14:creationId xmlns:p14="http://schemas.microsoft.com/office/powerpoint/2010/main" val="17085389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Laisser à l'utilisateur le contrôle de son navigateur et de son interface de consultation</a:t>
            </a:r>
          </a:p>
          <a:p>
            <a:pPr marL="171450" indent="-171450">
              <a:buFont typeface="Arial"/>
              <a:buChar char="•"/>
            </a:pPr>
            <a:r>
              <a:rPr lang="fr-FR" dirty="0" smtClean="0"/>
              <a:t>Ne pas le désorienter ou le surprendre par un changement non anticipé de ceux-ci.</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160</a:t>
            </a:fld>
            <a:endParaRPr lang="fr-FR"/>
          </a:p>
        </p:txBody>
      </p:sp>
    </p:spTree>
    <p:extLst>
      <p:ext uri="{BB962C8B-B14F-4D97-AF65-F5344CB8AC3E}">
        <p14:creationId xmlns:p14="http://schemas.microsoft.com/office/powerpoint/2010/main" val="1916842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Recourir à un jeu de caractères international.</a:t>
            </a:r>
          </a:p>
          <a:p>
            <a:pPr marL="171450" indent="-171450">
              <a:buFont typeface="Arial"/>
              <a:buChar char="•"/>
            </a:pPr>
            <a:r>
              <a:rPr lang="fr-FR" dirty="0" smtClean="0"/>
              <a:t>Prévenir les défauts d'affichage.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20</a:t>
            </a:fld>
            <a:endParaRPr lang="fr-FR"/>
          </a:p>
        </p:txBody>
      </p:sp>
    </p:spTree>
    <p:extLst>
      <p:ext uri="{BB962C8B-B14F-4D97-AF65-F5344CB8AC3E}">
        <p14:creationId xmlns:p14="http://schemas.microsoft.com/office/powerpoint/2010/main" val="8195894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la navigation au clavier ou via des périphériques d'entrées ou des dispositifs qui ne reposent pas sur la souris.</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161</a:t>
            </a:fld>
            <a:endParaRPr lang="fr-FR"/>
          </a:p>
        </p:txBody>
      </p:sp>
    </p:spTree>
    <p:extLst>
      <p:ext uri="{BB962C8B-B14F-4D97-AF65-F5344CB8AC3E}">
        <p14:creationId xmlns:p14="http://schemas.microsoft.com/office/powerpoint/2010/main" val="48671976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la navigation au clavier pour les utilisateurs ayant une préférence pour cette pratique.</a:t>
            </a:r>
          </a:p>
          <a:p>
            <a:r>
              <a:rPr lang="fr-FR" dirty="0" smtClean="0"/>
              <a:t>Permettre la consultation des contenus et l'utilisation des services indépendamment du périphérique d'entrée, afin de les rendre accessibles aux utilisateurs d'aides techniques (lecteurs d'écran par exemple) qui n'utilisent que le clavier ou un périphérique plus spécifique reposant sur les mêmes mécanismes que le clavier (bouton poussoir par exemple).</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162</a:t>
            </a:fld>
            <a:endParaRPr lang="fr-FR"/>
          </a:p>
        </p:txBody>
      </p:sp>
    </p:spTree>
    <p:extLst>
      <p:ext uri="{BB962C8B-B14F-4D97-AF65-F5344CB8AC3E}">
        <p14:creationId xmlns:p14="http://schemas.microsoft.com/office/powerpoint/2010/main" val="215167748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Éviter des clics inutiles aux utilisateurs.</a:t>
            </a:r>
          </a:p>
          <a:p>
            <a:pPr marL="171450" indent="-171450">
              <a:buFont typeface="Arial"/>
              <a:buChar char="•"/>
            </a:pPr>
            <a:r>
              <a:rPr lang="fr-FR" dirty="0" smtClean="0"/>
              <a:t>Limiter la consommation inutile de bande passante.</a:t>
            </a:r>
          </a:p>
          <a:p>
            <a:pPr marL="171450" indent="-171450">
              <a:buFont typeface="Arial"/>
              <a:buChar char="•"/>
            </a:pPr>
            <a:r>
              <a:rPr lang="fr-FR" dirty="0" smtClean="0"/>
              <a:t>Proposer du contenu à valeur ajoutée.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164</a:t>
            </a:fld>
            <a:endParaRPr lang="fr-FR"/>
          </a:p>
        </p:txBody>
      </p:sp>
    </p:spTree>
    <p:extLst>
      <p:ext uri="{BB962C8B-B14F-4D97-AF65-F5344CB8AC3E}">
        <p14:creationId xmlns:p14="http://schemas.microsoft.com/office/powerpoint/2010/main" val="25572483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à l'utilisateur de déterminer son emplacement dans le site.</a:t>
            </a:r>
          </a:p>
          <a:p>
            <a:pPr marL="171450" indent="-171450">
              <a:buFont typeface="Arial"/>
              <a:buChar char="•"/>
            </a:pPr>
            <a:r>
              <a:rPr lang="fr-FR" dirty="0" smtClean="0"/>
              <a:t>Simplifier le passage des moteurs de recherche.</a:t>
            </a:r>
          </a:p>
          <a:p>
            <a:pPr marL="171450" indent="-171450">
              <a:buFont typeface="Arial"/>
              <a:buChar char="•"/>
            </a:pPr>
            <a:r>
              <a:rPr lang="fr-FR" dirty="0" smtClean="0"/>
              <a:t>Faciliter la navigation dans l'arborescence des contenus.</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165</a:t>
            </a:fld>
            <a:endParaRPr lang="fr-FR"/>
          </a:p>
        </p:txBody>
      </p:sp>
    </p:spTree>
    <p:extLst>
      <p:ext uri="{BB962C8B-B14F-4D97-AF65-F5344CB8AC3E}">
        <p14:creationId xmlns:p14="http://schemas.microsoft.com/office/powerpoint/2010/main" val="307528605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utilisateurs d'avoir l'ensemble des informations essentielles relatives à la recherche qu'ils ont effectuée.</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167</a:t>
            </a:fld>
            <a:endParaRPr lang="fr-FR"/>
          </a:p>
        </p:txBody>
      </p:sp>
    </p:spTree>
    <p:extLst>
      <p:ext uri="{BB962C8B-B14F-4D97-AF65-F5344CB8AC3E}">
        <p14:creationId xmlns:p14="http://schemas.microsoft.com/office/powerpoint/2010/main" val="15421976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Faciliter l'apprentissage de la navigation sur l'interface.</a:t>
            </a:r>
          </a:p>
          <a:p>
            <a:pPr marL="171450" indent="-171450">
              <a:buFont typeface="Arial"/>
              <a:buChar char="•"/>
            </a:pPr>
            <a:r>
              <a:rPr lang="fr-FR" dirty="0" smtClean="0"/>
              <a:t>Faciliter le repérage de l'information.</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170</a:t>
            </a:fld>
            <a:endParaRPr lang="fr-FR"/>
          </a:p>
        </p:txBody>
      </p:sp>
    </p:spTree>
    <p:extLst>
      <p:ext uri="{BB962C8B-B14F-4D97-AF65-F5344CB8AC3E}">
        <p14:creationId xmlns:p14="http://schemas.microsoft.com/office/powerpoint/2010/main" val="5390064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Limiter le temps d'apprentissage de l'interface.</a:t>
            </a:r>
          </a:p>
          <a:p>
            <a:pPr marL="171450" indent="-171450">
              <a:buFont typeface="Arial"/>
              <a:buChar char="•"/>
            </a:pPr>
            <a:r>
              <a:rPr lang="fr-FR" dirty="0" smtClean="0"/>
              <a:t>Faciliter la compréhension des icônes.</a:t>
            </a:r>
          </a:p>
          <a:p>
            <a:pPr marL="171450" indent="-171450">
              <a:buFont typeface="Arial"/>
              <a:buChar char="•"/>
            </a:pPr>
            <a:r>
              <a:rPr lang="fr-FR" dirty="0" smtClean="0"/>
              <a:t>Limiter le risque d'erreurs.</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171</a:t>
            </a:fld>
            <a:endParaRPr lang="fr-FR"/>
          </a:p>
        </p:txBody>
      </p:sp>
    </p:spTree>
    <p:extLst>
      <p:ext uri="{BB962C8B-B14F-4D97-AF65-F5344CB8AC3E}">
        <p14:creationId xmlns:p14="http://schemas.microsoft.com/office/powerpoint/2010/main" val="405895665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smtClean="0"/>
              <a:t>Éviter sur le poste client l'ouverture inopinée d'un autre logiciel que le navigateur Web.</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172</a:t>
            </a:fld>
            <a:endParaRPr lang="fr-FR"/>
          </a:p>
        </p:txBody>
      </p:sp>
    </p:spTree>
    <p:extLst>
      <p:ext uri="{BB962C8B-B14F-4D97-AF65-F5344CB8AC3E}">
        <p14:creationId xmlns:p14="http://schemas.microsoft.com/office/powerpoint/2010/main" val="385674538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utilisateurs de commencer immédiatement leur navigation sur la ressource qu'ils ont demandée.</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173</a:t>
            </a:fld>
            <a:endParaRPr lang="fr-FR"/>
          </a:p>
        </p:txBody>
      </p:sp>
    </p:spTree>
    <p:extLst>
      <p:ext uri="{BB962C8B-B14F-4D97-AF65-F5344CB8AC3E}">
        <p14:creationId xmlns:p14="http://schemas.microsoft.com/office/powerpoint/2010/main" val="207198203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aux utilisateurs qui consultent les pages de manière linéaire (mode vocal) ou semi-linéaire (écran de faible largeur) de ne pas avoir à défiler l'ensemble des éléments sur chaque page pour accéder aux contenus.</a:t>
            </a:r>
          </a:p>
          <a:p>
            <a:pPr marL="171450" indent="-171450">
              <a:buFont typeface="Arial"/>
              <a:buChar char="•"/>
            </a:pPr>
            <a:r>
              <a:rPr lang="fr-FR" dirty="0" smtClean="0"/>
              <a:t>Fournir des raccourcis accélérant la navigation au clavier et évitant des actions au clavier répétées pour parcourir la page et atteindre la zone souhaitée.</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174</a:t>
            </a:fld>
            <a:endParaRPr lang="fr-FR"/>
          </a:p>
        </p:txBody>
      </p:sp>
    </p:spTree>
    <p:extLst>
      <p:ext uri="{BB962C8B-B14F-4D97-AF65-F5344CB8AC3E}">
        <p14:creationId xmlns:p14="http://schemas.microsoft.com/office/powerpoint/2010/main" val="2460673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un affichage hors-ligne correct des pages en indiquant au navigateur quel est le jeu de caractères utilisé. </a:t>
            </a:r>
          </a:p>
          <a:p>
            <a:pPr marL="171450" indent="-171450">
              <a:buFont typeface="Arial"/>
              <a:buChar char="•"/>
            </a:pPr>
            <a:r>
              <a:rPr lang="fr-FR" dirty="0" smtClean="0"/>
              <a:t>Prévenir le risque de problèmes d'affichage de caractères lié à un fonctionnement parfois hasardeux des mécanismes de rattrapage des navigateurs quand ils ne disposent pas de l'information nécessaire via l'en-tête HTTP content-type.</a:t>
            </a:r>
          </a:p>
        </p:txBody>
      </p:sp>
      <p:sp>
        <p:nvSpPr>
          <p:cNvPr id="4" name="Slide Number Placeholder 3"/>
          <p:cNvSpPr>
            <a:spLocks noGrp="1"/>
          </p:cNvSpPr>
          <p:nvPr>
            <p:ph type="sldNum" sz="quarter" idx="10"/>
          </p:nvPr>
        </p:nvSpPr>
        <p:spPr/>
        <p:txBody>
          <a:bodyPr/>
          <a:lstStyle/>
          <a:p>
            <a:fld id="{F31D5408-6FE4-7D41-AC43-9C9208EE94F3}" type="slidenum">
              <a:rPr lang="fr-FR" smtClean="0"/>
              <a:t>21</a:t>
            </a:fld>
            <a:endParaRPr lang="fr-FR"/>
          </a:p>
        </p:txBody>
      </p:sp>
    </p:spTree>
    <p:extLst>
      <p:ext uri="{BB962C8B-B14F-4D97-AF65-F5344CB8AC3E}">
        <p14:creationId xmlns:p14="http://schemas.microsoft.com/office/powerpoint/2010/main" val="90053051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smtClean="0"/>
              <a:t>Permettre aux abonnés de ne plus recevoir une newsletter.</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176</a:t>
            </a:fld>
            <a:endParaRPr lang="fr-FR"/>
          </a:p>
        </p:txBody>
      </p:sp>
    </p:spTree>
    <p:extLst>
      <p:ext uri="{BB962C8B-B14F-4D97-AF65-F5344CB8AC3E}">
        <p14:creationId xmlns:p14="http://schemas.microsoft.com/office/powerpoint/2010/main" val="276072131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à l'utilisateur de se désinscrire sans nécessairement passer par un mail.</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179</a:t>
            </a:fld>
            <a:endParaRPr lang="fr-FR"/>
          </a:p>
        </p:txBody>
      </p:sp>
    </p:spTree>
    <p:extLst>
      <p:ext uri="{BB962C8B-B14F-4D97-AF65-F5344CB8AC3E}">
        <p14:creationId xmlns:p14="http://schemas.microsoft.com/office/powerpoint/2010/main" val="39471810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aux utilisateurs de se faire une idée de la newsletter envoyée aux abonnés.</a:t>
            </a:r>
          </a:p>
          <a:p>
            <a:pPr marL="171450" indent="-171450">
              <a:buFont typeface="Arial"/>
              <a:buChar char="•"/>
            </a:pPr>
            <a:r>
              <a:rPr lang="fr-FR" dirty="0" smtClean="0"/>
              <a:t>Permettre aux utilisateurs de consulter la newsletter en dehors des contraintes de l'email. </a:t>
            </a:r>
          </a:p>
          <a:p>
            <a:pPr marL="171450" indent="-171450">
              <a:buFont typeface="Arial"/>
              <a:buChar char="•"/>
            </a:pPr>
            <a:r>
              <a:rPr lang="fr-FR" dirty="0" smtClean="0"/>
              <a:t>Accroître le référencement de vos contenus.</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180</a:t>
            </a:fld>
            <a:endParaRPr lang="fr-FR"/>
          </a:p>
        </p:txBody>
      </p:sp>
    </p:spTree>
    <p:extLst>
      <p:ext uri="{BB962C8B-B14F-4D97-AF65-F5344CB8AC3E}">
        <p14:creationId xmlns:p14="http://schemas.microsoft.com/office/powerpoint/2010/main" val="249237347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Faciliter la consultation des archives des newsletters. </a:t>
            </a:r>
          </a:p>
          <a:p>
            <a:pPr marL="171450" indent="-171450">
              <a:buFont typeface="Arial"/>
              <a:buChar char="•"/>
            </a:pPr>
            <a:r>
              <a:rPr lang="fr-FR" dirty="0" smtClean="0"/>
              <a:t>Permettre aux utilisateurs de se faire une idée de la newsletter envoyée aux abonnés.</a:t>
            </a:r>
          </a:p>
          <a:p>
            <a:pPr marL="171450" indent="-171450">
              <a:buFont typeface="Arial"/>
              <a:buChar char="•"/>
            </a:pPr>
            <a:r>
              <a:rPr lang="fr-FR" dirty="0" smtClean="0"/>
              <a:t>Favoriser le référencement de vos contenus.</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181</a:t>
            </a:fld>
            <a:endParaRPr lang="fr-FR"/>
          </a:p>
        </p:txBody>
      </p:sp>
    </p:spTree>
    <p:extLst>
      <p:ext uri="{BB962C8B-B14F-4D97-AF65-F5344CB8AC3E}">
        <p14:creationId xmlns:p14="http://schemas.microsoft.com/office/powerpoint/2010/main" val="30187705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utilisateurs de connaître avant leur inscription la fréquence à laquelle ils recevront la newsletter.</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182</a:t>
            </a:fld>
            <a:endParaRPr lang="fr-FR"/>
          </a:p>
        </p:txBody>
      </p:sp>
    </p:spTree>
    <p:extLst>
      <p:ext uri="{BB962C8B-B14F-4D97-AF65-F5344CB8AC3E}">
        <p14:creationId xmlns:p14="http://schemas.microsoft.com/office/powerpoint/2010/main" val="5051139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une homogénéité et une continuité dans la visite et la navigation.</a:t>
            </a:r>
          </a:p>
          <a:p>
            <a:pPr marL="171450" indent="-171450">
              <a:buFont typeface="Arial"/>
              <a:buChar char="•"/>
            </a:pPr>
            <a:r>
              <a:rPr lang="fr-FR" dirty="0" smtClean="0"/>
              <a:t>Permettre une identification permanente du service en ligne visité.</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183</a:t>
            </a:fld>
            <a:endParaRPr lang="fr-FR"/>
          </a:p>
        </p:txBody>
      </p:sp>
    </p:spTree>
    <p:extLst>
      <p:ext uri="{BB962C8B-B14F-4D97-AF65-F5344CB8AC3E}">
        <p14:creationId xmlns:p14="http://schemas.microsoft.com/office/powerpoint/2010/main" val="383801630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utilisateurs équipés de navigateurs qui ne gèrent pas l'agrandissement des polices en taille fixe d'agrandir les polices sans difficulté.</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184</a:t>
            </a:fld>
            <a:endParaRPr lang="fr-FR"/>
          </a:p>
        </p:txBody>
      </p:sp>
    </p:spTree>
    <p:extLst>
      <p:ext uri="{BB962C8B-B14F-4D97-AF65-F5344CB8AC3E}">
        <p14:creationId xmlns:p14="http://schemas.microsoft.com/office/powerpoint/2010/main" val="173059926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smtClean="0"/>
              <a:t>Permettre l'impression des contenus sous une forme </a:t>
            </a:r>
            <a:r>
              <a:rPr lang="fr-FR" dirty="0" err="1" smtClean="0"/>
              <a:t>appropriéeau</a:t>
            </a:r>
            <a:r>
              <a:rPr lang="fr-FR" dirty="0" smtClean="0"/>
              <a:t> support.</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185</a:t>
            </a:fld>
            <a:endParaRPr lang="fr-FR"/>
          </a:p>
        </p:txBody>
      </p:sp>
    </p:spTree>
    <p:extLst>
      <p:ext uri="{BB962C8B-B14F-4D97-AF65-F5344CB8AC3E}">
        <p14:creationId xmlns:p14="http://schemas.microsoft.com/office/powerpoint/2010/main" val="410984615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Améliorer la lisibilité et la pertinence des contenus imprimés.</a:t>
            </a:r>
          </a:p>
          <a:p>
            <a:pPr marL="171450" indent="-171450">
              <a:buFont typeface="Arial"/>
              <a:buChar char="•"/>
            </a:pPr>
            <a:r>
              <a:rPr lang="fr-FR" dirty="0" smtClean="0"/>
              <a:t>Rationnaliser l'espace utilisé par les contenus imprimés pour économiser du papier.</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186</a:t>
            </a:fld>
            <a:endParaRPr lang="fr-FR"/>
          </a:p>
        </p:txBody>
      </p:sp>
    </p:spTree>
    <p:extLst>
      <p:ext uri="{BB962C8B-B14F-4D97-AF65-F5344CB8AC3E}">
        <p14:creationId xmlns:p14="http://schemas.microsoft.com/office/powerpoint/2010/main" val="1050841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contenus de s'afficher correctement, même lorsque les polices prévues ne sont pas présentes sur le système de l'utilisateur.</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187</a:t>
            </a:fld>
            <a:endParaRPr lang="fr-FR"/>
          </a:p>
        </p:txBody>
      </p:sp>
    </p:spTree>
    <p:extLst>
      <p:ext uri="{BB962C8B-B14F-4D97-AF65-F5344CB8AC3E}">
        <p14:creationId xmlns:p14="http://schemas.microsoft.com/office/powerpoint/2010/main" val="1155544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une restitution correcte des contenus masqués qui doivent être lus par les lecteurs d'écran.</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22</a:t>
            </a:fld>
            <a:endParaRPr lang="fr-FR"/>
          </a:p>
        </p:txBody>
      </p:sp>
    </p:spTree>
    <p:extLst>
      <p:ext uri="{BB962C8B-B14F-4D97-AF65-F5344CB8AC3E}">
        <p14:creationId xmlns:p14="http://schemas.microsoft.com/office/powerpoint/2010/main" val="170913261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une bonne lisibilité des contenus.</a:t>
            </a:r>
          </a:p>
          <a:p>
            <a:pPr marL="171450" indent="-171450">
              <a:buFont typeface="Arial"/>
              <a:buChar char="•"/>
            </a:pPr>
            <a:r>
              <a:rPr lang="fr-FR" dirty="0" smtClean="0"/>
              <a:t>Limiter la charge mentale lors de la consultation.</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188</a:t>
            </a:fld>
            <a:endParaRPr lang="fr-FR"/>
          </a:p>
        </p:txBody>
      </p:sp>
    </p:spTree>
    <p:extLst>
      <p:ext uri="{BB962C8B-B14F-4D97-AF65-F5344CB8AC3E}">
        <p14:creationId xmlns:p14="http://schemas.microsoft.com/office/powerpoint/2010/main" val="397714881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un copier-coller des contenus indépendamment de la mise en forme entièrement en majuscules.</a:t>
            </a:r>
          </a:p>
          <a:p>
            <a:pPr marL="171450" indent="-171450">
              <a:buFont typeface="Arial"/>
              <a:buChar char="•"/>
            </a:pPr>
            <a:r>
              <a:rPr lang="fr-FR" dirty="0" smtClean="0"/>
              <a:t>Faciliter l'adaptation de la mise en forme pour les utilisateurs ayant des difficultés de lecture des textes entièrement en majuscules.</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189</a:t>
            </a:fld>
            <a:endParaRPr lang="fr-FR"/>
          </a:p>
        </p:txBody>
      </p:sp>
    </p:spTree>
    <p:extLst>
      <p:ext uri="{BB962C8B-B14F-4D97-AF65-F5344CB8AC3E}">
        <p14:creationId xmlns:p14="http://schemas.microsoft.com/office/powerpoint/2010/main" val="151944819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la compréhension de l'information sans l'accès au support visuel ou lorsque le rendu de celui-ci est altéré.</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191</a:t>
            </a:fld>
            <a:endParaRPr lang="fr-FR"/>
          </a:p>
        </p:txBody>
      </p:sp>
    </p:spTree>
    <p:extLst>
      <p:ext uri="{BB962C8B-B14F-4D97-AF65-F5344CB8AC3E}">
        <p14:creationId xmlns:p14="http://schemas.microsoft.com/office/powerpoint/2010/main" val="115643128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Fournir aux utilisateurs des informations sur les partenaires tiers impliqués dans la transaction.</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193</a:t>
            </a:fld>
            <a:endParaRPr lang="fr-FR"/>
          </a:p>
        </p:txBody>
      </p:sp>
    </p:spTree>
    <p:extLst>
      <p:ext uri="{BB962C8B-B14F-4D97-AF65-F5344CB8AC3E}">
        <p14:creationId xmlns:p14="http://schemas.microsoft.com/office/powerpoint/2010/main" val="114467849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utilisateurs de connaître les conditions de conservation de leurs données personnelles.</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194</a:t>
            </a:fld>
            <a:endParaRPr lang="fr-FR"/>
          </a:p>
        </p:txBody>
      </p:sp>
    </p:spTree>
    <p:extLst>
      <p:ext uri="{BB962C8B-B14F-4D97-AF65-F5344CB8AC3E}">
        <p14:creationId xmlns:p14="http://schemas.microsoft.com/office/powerpoint/2010/main" val="377713062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Permette à l'utilisateur d'accéder à son compte en cas de perte du mot de passe.</a:t>
            </a:r>
          </a:p>
          <a:p>
            <a:pPr marL="171450" indent="-171450">
              <a:buFont typeface="Arial"/>
              <a:buChar char="•"/>
            </a:pPr>
            <a:r>
              <a:rPr lang="fr-FR" dirty="0" smtClean="0"/>
              <a:t>Simplifier la gestion des comptes utilisateurs. </a:t>
            </a:r>
          </a:p>
          <a:p>
            <a:pPr marL="171450" indent="-171450">
              <a:buFont typeface="Arial"/>
              <a:buChar char="•"/>
            </a:pPr>
            <a:r>
              <a:rPr lang="fr-FR" dirty="0" smtClean="0"/>
              <a:t>Renforcer la sécurité en évitant le stockage de mots de passe non cryptés afin de pouvoir les communiquer de nouveau à l'utilisateur.</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195</a:t>
            </a:fld>
            <a:endParaRPr lang="fr-FR"/>
          </a:p>
        </p:txBody>
      </p:sp>
    </p:spTree>
    <p:extLst>
      <p:ext uri="{BB962C8B-B14F-4D97-AF65-F5344CB8AC3E}">
        <p14:creationId xmlns:p14="http://schemas.microsoft.com/office/powerpoint/2010/main" val="293944293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aux utilisateurs de choisir un mot de passe personnalisé.</a:t>
            </a:r>
          </a:p>
          <a:p>
            <a:pPr marL="171450" indent="-171450">
              <a:buFont typeface="Arial"/>
              <a:buChar char="•"/>
            </a:pPr>
            <a:r>
              <a:rPr lang="fr-FR" dirty="0" smtClean="0"/>
              <a:t>Éviter aux utilisateurs de rechercher leur mot de passe à chaque connexion.</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196</a:t>
            </a:fld>
            <a:endParaRPr lang="fr-FR"/>
          </a:p>
        </p:txBody>
      </p:sp>
    </p:spTree>
    <p:extLst>
      <p:ext uri="{BB962C8B-B14F-4D97-AF65-F5344CB8AC3E}">
        <p14:creationId xmlns:p14="http://schemas.microsoft.com/office/powerpoint/2010/main" val="403392360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Informer les utilisateurs sur le niveau de sécurité du mot de passe choisi et donc sur les risques de détournement</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198</a:t>
            </a:fld>
            <a:endParaRPr lang="fr-FR"/>
          </a:p>
        </p:txBody>
      </p:sp>
    </p:spTree>
    <p:extLst>
      <p:ext uri="{BB962C8B-B14F-4D97-AF65-F5344CB8AC3E}">
        <p14:creationId xmlns:p14="http://schemas.microsoft.com/office/powerpoint/2010/main" val="38184952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utilisateurs de connaître la validité du certificat et contribuer à la sécurisation de la transaction.</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199</a:t>
            </a:fld>
            <a:endParaRPr lang="fr-FR"/>
          </a:p>
        </p:txBody>
      </p:sp>
    </p:spTree>
    <p:extLst>
      <p:ext uri="{BB962C8B-B14F-4D97-AF65-F5344CB8AC3E}">
        <p14:creationId xmlns:p14="http://schemas.microsoft.com/office/powerpoint/2010/main" val="244788222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Éviter que des données sensibles ne soient publiques et stockées en clair aux différentes étapes de l'accès à la page (FAI, proxy, serveur Web, historique du navigateur, services tiers…).</a:t>
            </a:r>
          </a:p>
          <a:p>
            <a:pPr marL="171450" indent="-171450">
              <a:buFont typeface="Arial"/>
              <a:buChar char="•"/>
            </a:pPr>
            <a:r>
              <a:rPr lang="fr-FR" dirty="0" smtClean="0"/>
              <a:t>Permettre à l'utilisateur de saisir des données sensibles en sachant qu'elles seront protégées et confidentielles.</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200</a:t>
            </a:fld>
            <a:endParaRPr lang="fr-FR"/>
          </a:p>
        </p:txBody>
      </p:sp>
    </p:spTree>
    <p:extLst>
      <p:ext uri="{BB962C8B-B14F-4D97-AF65-F5344CB8AC3E}">
        <p14:creationId xmlns:p14="http://schemas.microsoft.com/office/powerpoint/2010/main" val="632114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la compréhension des contenus par les utilisateurs dont le navigateur n'appliquera pas les feuilles de style du site ou dont le mode d'accès n'est pas visuel.</a:t>
            </a:r>
          </a:p>
          <a:p>
            <a:pPr marL="171450" indent="-171450">
              <a:buFont typeface="Arial"/>
              <a:buChar char="•"/>
            </a:pPr>
            <a:r>
              <a:rPr lang="fr-FR" dirty="0" smtClean="0"/>
              <a:t>Séparer rigoureusement les contenus de la présentation pour favoriser leur interopérabilité.</a:t>
            </a:r>
          </a:p>
        </p:txBody>
      </p:sp>
      <p:sp>
        <p:nvSpPr>
          <p:cNvPr id="4" name="Slide Number Placeholder 3"/>
          <p:cNvSpPr>
            <a:spLocks noGrp="1"/>
          </p:cNvSpPr>
          <p:nvPr>
            <p:ph type="sldNum" sz="quarter" idx="10"/>
          </p:nvPr>
        </p:nvSpPr>
        <p:spPr/>
        <p:txBody>
          <a:bodyPr/>
          <a:lstStyle/>
          <a:p>
            <a:fld id="{F31D5408-6FE4-7D41-AC43-9C9208EE94F3}" type="slidenum">
              <a:rPr lang="fr-FR" smtClean="0"/>
              <a:t>23</a:t>
            </a:fld>
            <a:endParaRPr lang="fr-FR"/>
          </a:p>
        </p:txBody>
      </p:sp>
    </p:spTree>
    <p:extLst>
      <p:ext uri="{BB962C8B-B14F-4D97-AF65-F5344CB8AC3E}">
        <p14:creationId xmlns:p14="http://schemas.microsoft.com/office/powerpoint/2010/main" val="314956318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Conforter la confiance de l'utilisateur.</a:t>
            </a:r>
          </a:p>
          <a:p>
            <a:pPr marL="171450" indent="-171450">
              <a:buFont typeface="Arial"/>
              <a:buChar char="•"/>
            </a:pPr>
            <a:r>
              <a:rPr lang="fr-FR" dirty="0" smtClean="0"/>
              <a:t>Permettre à l'utilisateur de saisir des données sensibles en sachant qu'elles seront protégées.</a:t>
            </a:r>
          </a:p>
          <a:p>
            <a:pPr marL="171450" indent="-171450">
              <a:buFont typeface="Arial"/>
              <a:buChar char="•"/>
            </a:pPr>
            <a:r>
              <a:rPr lang="fr-FR" dirty="0" smtClean="0"/>
              <a:t>Minimiser les risques d'utilisation frauduleuse des données des utilisateurs.</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201</a:t>
            </a:fld>
            <a:endParaRPr lang="fr-FR"/>
          </a:p>
        </p:txBody>
      </p:sp>
    </p:spTree>
    <p:extLst>
      <p:ext uri="{BB962C8B-B14F-4D97-AF65-F5344CB8AC3E}">
        <p14:creationId xmlns:p14="http://schemas.microsoft.com/office/powerpoint/2010/main" val="72905169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Conforter la confiance de l'utilisateur.</a:t>
            </a:r>
          </a:p>
          <a:p>
            <a:pPr marL="171450" indent="-171450">
              <a:buFont typeface="Arial"/>
              <a:buChar char="•"/>
            </a:pPr>
            <a:r>
              <a:rPr lang="fr-FR" dirty="0" smtClean="0"/>
              <a:t>Permettre à l'utilisateur de saisir des données sensibles en sachant qu'elles seront protégées.</a:t>
            </a:r>
          </a:p>
          <a:p>
            <a:pPr marL="171450" indent="-171450">
              <a:buFont typeface="Arial"/>
              <a:buChar char="•"/>
            </a:pPr>
            <a:r>
              <a:rPr lang="fr-FR" dirty="0" smtClean="0"/>
              <a:t>Minimiser les risques d'utilisation frauduleuse des données des utilisateurs.</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202</a:t>
            </a:fld>
            <a:endParaRPr lang="fr-FR"/>
          </a:p>
        </p:txBody>
      </p:sp>
    </p:spTree>
    <p:extLst>
      <p:ext uri="{BB962C8B-B14F-4D97-AF65-F5344CB8AC3E}">
        <p14:creationId xmlns:p14="http://schemas.microsoft.com/office/powerpoint/2010/main" val="72905169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Contribuer à l'information des utilisateurs sur la sécurisation des échanges de données sensibles.</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203</a:t>
            </a:fld>
            <a:endParaRPr lang="fr-FR"/>
          </a:p>
        </p:txBody>
      </p:sp>
    </p:spTree>
    <p:extLst>
      <p:ext uri="{BB962C8B-B14F-4D97-AF65-F5344CB8AC3E}">
        <p14:creationId xmlns:p14="http://schemas.microsoft.com/office/powerpoint/2010/main" val="98960747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Informer l'utilisateur sur les cookies.</a:t>
            </a:r>
          </a:p>
          <a:p>
            <a:pPr marL="171450" indent="-171450">
              <a:buFont typeface="Arial"/>
              <a:buChar char="•"/>
            </a:pPr>
            <a:r>
              <a:rPr lang="fr-FR" dirty="0" smtClean="0"/>
              <a:t>Expliquer leur rôle et leur utilité.</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204</a:t>
            </a:fld>
            <a:endParaRPr lang="fr-FR"/>
          </a:p>
        </p:txBody>
      </p:sp>
    </p:spTree>
    <p:extLst>
      <p:ext uri="{BB962C8B-B14F-4D97-AF65-F5344CB8AC3E}">
        <p14:creationId xmlns:p14="http://schemas.microsoft.com/office/powerpoint/2010/main" val="110680977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Informer l'utilisateur sur l'utilisation de ses données personnelles.</a:t>
            </a:r>
          </a:p>
          <a:p>
            <a:pPr marL="171450" indent="-171450">
              <a:buFont typeface="Arial"/>
              <a:buChar char="•"/>
            </a:pPr>
            <a:r>
              <a:rPr lang="fr-FR" dirty="0" smtClean="0"/>
              <a:t>Conforter la confiance dans le site ou le service.</a:t>
            </a:r>
          </a:p>
          <a:p>
            <a:pPr marL="171450" indent="-171450">
              <a:buFont typeface="Arial"/>
              <a:buChar char="•"/>
            </a:pPr>
            <a:r>
              <a:rPr lang="fr-FR" dirty="0" smtClean="0"/>
              <a:t>Faciliter la gestion des demandes liées aux données personnelles.</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205</a:t>
            </a:fld>
            <a:endParaRPr lang="fr-FR"/>
          </a:p>
        </p:txBody>
      </p:sp>
    </p:spTree>
    <p:extLst>
      <p:ext uri="{BB962C8B-B14F-4D97-AF65-F5344CB8AC3E}">
        <p14:creationId xmlns:p14="http://schemas.microsoft.com/office/powerpoint/2010/main" val="252404917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Faciliter la gestion des comptes utilisateurs.</a:t>
            </a:r>
          </a:p>
          <a:p>
            <a:pPr marL="171450" indent="-171450">
              <a:buFont typeface="Arial"/>
              <a:buChar char="•"/>
            </a:pPr>
            <a:r>
              <a:rPr lang="fr-FR" dirty="0" smtClean="0"/>
              <a:t>Éviter à l'utilisateur une recherche de contact.</a:t>
            </a:r>
          </a:p>
          <a:p>
            <a:pPr marL="171450" indent="-171450">
              <a:buFont typeface="Arial"/>
              <a:buChar char="•"/>
            </a:pPr>
            <a:r>
              <a:rPr lang="fr-FR" dirty="0" smtClean="0"/>
              <a:t>Conforter la confiance dans le site ou le service.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208</a:t>
            </a:fld>
            <a:endParaRPr lang="fr-FR"/>
          </a:p>
        </p:txBody>
      </p:sp>
    </p:spTree>
    <p:extLst>
      <p:ext uri="{BB962C8B-B14F-4D97-AF65-F5344CB8AC3E}">
        <p14:creationId xmlns:p14="http://schemas.microsoft.com/office/powerpoint/2010/main" val="27009886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Éviter l'affichage de listes de fichiers contenus dans un répertoire.</a:t>
            </a:r>
          </a:p>
          <a:p>
            <a:pPr marL="171450" indent="-171450">
              <a:buFont typeface="Arial"/>
              <a:buChar char="•"/>
            </a:pPr>
            <a:r>
              <a:rPr lang="fr-FR" dirty="0" smtClean="0"/>
              <a:t>Améliorer la sécurité du serveur.</a:t>
            </a:r>
          </a:p>
          <a:p>
            <a:pPr marL="171450" indent="-171450">
              <a:buFont typeface="Arial"/>
              <a:buChar char="•"/>
            </a:pPr>
            <a:r>
              <a:rPr lang="fr-FR" dirty="0" smtClean="0"/>
              <a:t>Limiter les risques d'intrusion.</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209</a:t>
            </a:fld>
            <a:endParaRPr lang="fr-FR"/>
          </a:p>
        </p:txBody>
      </p:sp>
    </p:spTree>
    <p:extLst>
      <p:ext uri="{BB962C8B-B14F-4D97-AF65-F5344CB8AC3E}">
        <p14:creationId xmlns:p14="http://schemas.microsoft.com/office/powerpoint/2010/main" val="296656148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Accélérer l'affichage des contenus et permettre une navigation plus fluide.</a:t>
            </a:r>
          </a:p>
          <a:p>
            <a:pPr marL="171450" indent="-171450">
              <a:buFont typeface="Arial"/>
              <a:buChar char="•"/>
            </a:pPr>
            <a:r>
              <a:rPr lang="fr-FR" dirty="0" smtClean="0"/>
              <a:t>Réduire les coûts de bande passante.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210</a:t>
            </a:fld>
            <a:endParaRPr lang="fr-FR"/>
          </a:p>
        </p:txBody>
      </p:sp>
    </p:spTree>
    <p:extLst>
      <p:ext uri="{BB962C8B-B14F-4D97-AF65-F5344CB8AC3E}">
        <p14:creationId xmlns:p14="http://schemas.microsoft.com/office/powerpoint/2010/main" val="195303766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Améliorer la vitesse de rendu de la page.</a:t>
            </a:r>
          </a:p>
          <a:p>
            <a:pPr marL="171450" indent="-171450">
              <a:buFont typeface="Arial"/>
              <a:buChar char="•"/>
            </a:pPr>
            <a:r>
              <a:rPr lang="fr-FR" dirty="0" smtClean="0"/>
              <a:t>Diminuer les coûts de bande passante.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212</a:t>
            </a:fld>
            <a:endParaRPr lang="fr-FR"/>
          </a:p>
        </p:txBody>
      </p:sp>
    </p:spTree>
    <p:extLst>
      <p:ext uri="{BB962C8B-B14F-4D97-AF65-F5344CB8AC3E}">
        <p14:creationId xmlns:p14="http://schemas.microsoft.com/office/powerpoint/2010/main" val="370043318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Accélérer l'affichage des contenus et permettre une navigation plus fluide.</a:t>
            </a:r>
          </a:p>
          <a:p>
            <a:pPr marL="171450" indent="-171450">
              <a:buFont typeface="Arial"/>
              <a:buChar char="•"/>
            </a:pPr>
            <a:r>
              <a:rPr lang="fr-FR" dirty="0" smtClean="0"/>
              <a:t>Réduire les coûts de bande passante.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213</a:t>
            </a:fld>
            <a:endParaRPr lang="fr-FR"/>
          </a:p>
        </p:txBody>
      </p:sp>
    </p:spTree>
    <p:extLst>
      <p:ext uri="{BB962C8B-B14F-4D97-AF65-F5344CB8AC3E}">
        <p14:creationId xmlns:p14="http://schemas.microsoft.com/office/powerpoint/2010/main" val="1953037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l'identification des listes par les navigateurs et les aides techniques et donc leur restitution appropriée afin de faciliter leur compréhension par les utilisateurs. </a:t>
            </a:r>
          </a:p>
          <a:p>
            <a:pPr marL="171450" indent="-171450">
              <a:buFont typeface="Arial"/>
              <a:buChar char="•"/>
            </a:pPr>
            <a:r>
              <a:rPr lang="fr-FR" dirty="0" smtClean="0"/>
              <a:t>Améliorer la sémantique du contenu des pages et sa réutilisabilité.</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24</a:t>
            </a:fld>
            <a:endParaRPr lang="fr-FR"/>
          </a:p>
        </p:txBody>
      </p:sp>
    </p:spTree>
    <p:extLst>
      <p:ext uri="{BB962C8B-B14F-4D97-AF65-F5344CB8AC3E}">
        <p14:creationId xmlns:p14="http://schemas.microsoft.com/office/powerpoint/2010/main" val="112178029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214</a:t>
            </a:fld>
            <a:endParaRPr lang="fr-FR"/>
          </a:p>
        </p:txBody>
      </p:sp>
    </p:spTree>
    <p:extLst>
      <p:ext uri="{BB962C8B-B14F-4D97-AF65-F5344CB8AC3E}">
        <p14:creationId xmlns:p14="http://schemas.microsoft.com/office/powerpoint/2010/main" val="241786688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la détection automatisée des URL erronées.</a:t>
            </a:r>
          </a:p>
          <a:p>
            <a:pPr marL="171450" indent="-171450">
              <a:buFont typeface="Arial"/>
              <a:buChar char="•"/>
            </a:pPr>
            <a:r>
              <a:rPr lang="fr-FR" dirty="0" smtClean="0"/>
              <a:t>Transmettre au navigateur une information sûre.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215</a:t>
            </a:fld>
            <a:endParaRPr lang="fr-FR"/>
          </a:p>
        </p:txBody>
      </p:sp>
    </p:spTree>
    <p:extLst>
      <p:ext uri="{BB962C8B-B14F-4D97-AF65-F5344CB8AC3E}">
        <p14:creationId xmlns:p14="http://schemas.microsoft.com/office/powerpoint/2010/main" val="371140519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Informer l'utilisateur sur l'erreur rencontrée, sur la continuité de fonctionnement du serveur et lever le doute sur un éventuel problème lié à sa connexion.</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216</a:t>
            </a:fld>
            <a:endParaRPr lang="fr-FR"/>
          </a:p>
        </p:txBody>
      </p:sp>
    </p:spTree>
    <p:extLst>
      <p:ext uri="{BB962C8B-B14F-4D97-AF65-F5344CB8AC3E}">
        <p14:creationId xmlns:p14="http://schemas.microsoft.com/office/powerpoint/2010/main" val="401073750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Rassurer l'internaute sur le fait qu'il est toujours dans le même site.</a:t>
            </a:r>
          </a:p>
          <a:p>
            <a:pPr marL="171450" indent="-171450">
              <a:buFont typeface="Arial"/>
              <a:buChar char="•"/>
            </a:pPr>
            <a:r>
              <a:rPr lang="fr-FR" dirty="0" smtClean="0"/>
              <a:t>Permettre à l'administrateur du site de mettre des éléments de guidage pour l'utilisateur.</a:t>
            </a:r>
          </a:p>
          <a:p>
            <a:pPr marL="171450" indent="-171450">
              <a:buFont typeface="Arial"/>
              <a:buChar char="•"/>
            </a:pPr>
            <a:r>
              <a:rPr lang="fr-FR" dirty="0" smtClean="0"/>
              <a:t>Informer l'utilisateur sur l'erreur rencontrée, sur la continuité de fonctionnement du serveur et mettre hors de cause sa connexion.</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217</a:t>
            </a:fld>
            <a:endParaRPr lang="fr-FR"/>
          </a:p>
        </p:txBody>
      </p:sp>
    </p:spTree>
    <p:extLst>
      <p:ext uri="{BB962C8B-B14F-4D97-AF65-F5344CB8AC3E}">
        <p14:creationId xmlns:p14="http://schemas.microsoft.com/office/powerpoint/2010/main" val="201440680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Éviter aux utilisateurs les ruptures de navigation, l'arrivée sur des pages cul-de-sac ou l'obligation d'utiliser le bouton Précédent du navigateur.</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218</a:t>
            </a:fld>
            <a:endParaRPr lang="fr-FR"/>
          </a:p>
        </p:txBody>
      </p:sp>
    </p:spTree>
    <p:extLst>
      <p:ext uri="{BB962C8B-B14F-4D97-AF65-F5344CB8AC3E}">
        <p14:creationId xmlns:p14="http://schemas.microsoft.com/office/powerpoint/2010/main" val="86344233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Améliorer la vitesse de rendu de la page.</a:t>
            </a:r>
          </a:p>
          <a:p>
            <a:pPr marL="171450" indent="-171450">
              <a:buFont typeface="Arial"/>
              <a:buChar char="•"/>
            </a:pPr>
            <a:r>
              <a:rPr lang="fr-FR" dirty="0" smtClean="0"/>
              <a:t>Diminuer les coûts de bande passante.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219</a:t>
            </a:fld>
            <a:endParaRPr lang="fr-FR"/>
          </a:p>
        </p:txBody>
      </p:sp>
    </p:spTree>
    <p:extLst>
      <p:ext uri="{BB962C8B-B14F-4D97-AF65-F5344CB8AC3E}">
        <p14:creationId xmlns:p14="http://schemas.microsoft.com/office/powerpoint/2010/main" val="370043318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smtClean="0"/>
              <a:t>Permettre au navigateur de choisir le bon encodage des caractères pour afficher la page.</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220</a:t>
            </a:fld>
            <a:endParaRPr lang="fr-FR"/>
          </a:p>
        </p:txBody>
      </p:sp>
    </p:spTree>
    <p:extLst>
      <p:ext uri="{BB962C8B-B14F-4D97-AF65-F5344CB8AC3E}">
        <p14:creationId xmlns:p14="http://schemas.microsoft.com/office/powerpoint/2010/main" val="206038423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Servir les pages dans la langue souhaitée.</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221</a:t>
            </a:fld>
            <a:endParaRPr lang="fr-FR"/>
          </a:p>
        </p:txBody>
      </p:sp>
    </p:spTree>
    <p:extLst>
      <p:ext uri="{BB962C8B-B14F-4D97-AF65-F5344CB8AC3E}">
        <p14:creationId xmlns:p14="http://schemas.microsoft.com/office/powerpoint/2010/main" val="353137556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Minimiser la quantité de données à télécharger par l'utilisateur.</a:t>
            </a:r>
          </a:p>
          <a:p>
            <a:pPr marL="171450" indent="-171450">
              <a:buFont typeface="Arial"/>
              <a:buChar char="•"/>
            </a:pPr>
            <a:r>
              <a:rPr lang="fr-FR" dirty="0" smtClean="0"/>
              <a:t>Améliorer les performances.</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222</a:t>
            </a:fld>
            <a:endParaRPr lang="fr-FR"/>
          </a:p>
        </p:txBody>
      </p:sp>
    </p:spTree>
    <p:extLst>
      <p:ext uri="{BB962C8B-B14F-4D97-AF65-F5344CB8AC3E}">
        <p14:creationId xmlns:p14="http://schemas.microsoft.com/office/powerpoint/2010/main" val="18777129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smtClean="0"/>
              <a:t>Permettre aux utilisateurs de rejoindre la page d'accueil du site même lorsqu'ils oublient de taper le préfixe www.</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224</a:t>
            </a:fld>
            <a:endParaRPr lang="fr-FR"/>
          </a:p>
        </p:txBody>
      </p:sp>
    </p:spTree>
    <p:extLst>
      <p:ext uri="{BB962C8B-B14F-4D97-AF65-F5344CB8AC3E}">
        <p14:creationId xmlns:p14="http://schemas.microsoft.com/office/powerpoint/2010/main" val="1822818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Faciliter l'adaptation du rendu au media (mobile, etc.) ou aux besoins de l'utilisateur (agrandissement de la taille des caractères, modification des couleurs, de la police, de la graisse, de la justification, etc.).</a:t>
            </a:r>
          </a:p>
          <a:p>
            <a:pPr marL="171450" indent="-171450">
              <a:buFont typeface="Arial"/>
              <a:buChar char="•"/>
            </a:pPr>
            <a:r>
              <a:rPr lang="fr-FR" dirty="0" smtClean="0"/>
              <a:t>Faciliter la vocalisation et la transcription automatique</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25</a:t>
            </a:fld>
            <a:endParaRPr lang="fr-FR"/>
          </a:p>
        </p:txBody>
      </p:sp>
    </p:spTree>
    <p:extLst>
      <p:ext uri="{BB962C8B-B14F-4D97-AF65-F5344CB8AC3E}">
        <p14:creationId xmlns:p14="http://schemas.microsoft.com/office/powerpoint/2010/main" val="22292400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aux utilisateurs de configurer la fréquence à laquelle leurs outils consultent le fil de syndication.</a:t>
            </a:r>
          </a:p>
          <a:p>
            <a:pPr marL="171450" indent="-171450">
              <a:buFont typeface="Arial"/>
              <a:buChar char="•"/>
            </a:pPr>
            <a:r>
              <a:rPr lang="fr-FR" dirty="0" smtClean="0"/>
              <a:t>Réduire la charge du serveur.</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226</a:t>
            </a:fld>
            <a:endParaRPr lang="fr-FR"/>
          </a:p>
        </p:txBody>
      </p:sp>
    </p:spTree>
    <p:extLst>
      <p:ext uri="{BB962C8B-B14F-4D97-AF65-F5344CB8AC3E}">
        <p14:creationId xmlns:p14="http://schemas.microsoft.com/office/powerpoint/2010/main" val="362629724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Assurer la fiabilité des liens lorsque le contenu est réutilisé.</a:t>
            </a:r>
          </a:p>
          <a:p>
            <a:endParaRPr lang="fr-FR"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fr-FR" dirty="0" smtClean="0"/>
              <a:t>Permettre au navigateur d'indiquer dans son interface la présence d'un fil de syndication associé à la page en cours de consultation.</a:t>
            </a:r>
          </a:p>
          <a:p>
            <a:endParaRPr lang="fr-FR"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fr-FR" dirty="0" smtClean="0"/>
              <a:t>Permettre aux utilisateurs de s'abonner facilement aux fils de syndication.</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227</a:t>
            </a:fld>
            <a:endParaRPr lang="fr-FR"/>
          </a:p>
        </p:txBody>
      </p:sp>
    </p:spTree>
    <p:extLst>
      <p:ext uri="{BB962C8B-B14F-4D97-AF65-F5344CB8AC3E}">
        <p14:creationId xmlns:p14="http://schemas.microsoft.com/office/powerpoint/2010/main" val="302072051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aides techniques de restituer l'information contenue dans les tableaux de données de manière compréhensible, en indiquant à l'utilisateur les relations logiques entre contenu et en-têtes du tableau.</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229</a:t>
            </a:fld>
            <a:endParaRPr lang="fr-FR"/>
          </a:p>
        </p:txBody>
      </p:sp>
    </p:spTree>
    <p:extLst>
      <p:ext uri="{BB962C8B-B14F-4D97-AF65-F5344CB8AC3E}">
        <p14:creationId xmlns:p14="http://schemas.microsoft.com/office/powerpoint/2010/main" val="122118551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utilisateurs d'aides techniques (lecteurs d'écran) d'identifier aisément la nature des informations fournies par un tableau.</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230</a:t>
            </a:fld>
            <a:endParaRPr lang="fr-FR"/>
          </a:p>
        </p:txBody>
      </p:sp>
    </p:spTree>
    <p:extLst>
      <p:ext uri="{BB962C8B-B14F-4D97-AF65-F5344CB8AC3E}">
        <p14:creationId xmlns:p14="http://schemas.microsoft.com/office/powerpoint/2010/main" val="207685386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Fournir un contenu compréhensible aux utilisateurs dont l'agent utilisateur ou l'aide technique (lecteur d'écran) ne permet pas de restituer la mise en forme initialement prévue à l'aide d'un tableau.</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231</a:t>
            </a:fld>
            <a:endParaRPr lang="fr-FR"/>
          </a:p>
        </p:txBody>
      </p:sp>
    </p:spTree>
    <p:extLst>
      <p:ext uri="{BB962C8B-B14F-4D97-AF65-F5344CB8AC3E}">
        <p14:creationId xmlns:p14="http://schemas.microsoft.com/office/powerpoint/2010/main" val="252359328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utilisateurs d'accéder à des tableaux exploitables par leur agent utilisateur et restitués de manière compréhensible dans tous les cas.</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233</a:t>
            </a:fld>
            <a:endParaRPr lang="fr-FR"/>
          </a:p>
        </p:txBody>
      </p:sp>
    </p:spTree>
    <p:extLst>
      <p:ext uri="{BB962C8B-B14F-4D97-AF65-F5344CB8AC3E}">
        <p14:creationId xmlns:p14="http://schemas.microsoft.com/office/powerpoint/2010/main" val="3021705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à l'utilisateur d'accéder rapidement à la signification d'un sigle.</a:t>
            </a:r>
          </a:p>
          <a:p>
            <a:pPr marL="171450" indent="-171450">
              <a:buFont typeface="Arial"/>
              <a:buChar char="•"/>
            </a:pPr>
            <a:r>
              <a:rPr lang="fr-FR" dirty="0" smtClean="0"/>
              <a:t>Permettre l'exploitation du contenu par un robot (établissement d'un index des sigles).</a:t>
            </a:r>
          </a:p>
          <a:p>
            <a:pPr marL="171450" indent="-171450">
              <a:buFont typeface="Arial"/>
              <a:buChar char="•"/>
            </a:pPr>
            <a:r>
              <a:rPr lang="fr-FR" dirty="0" smtClean="0"/>
              <a:t>Favoriser le référencement du contenu. </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26</a:t>
            </a:fld>
            <a:endParaRPr lang="fr-FR"/>
          </a:p>
        </p:txBody>
      </p:sp>
    </p:spTree>
    <p:extLst>
      <p:ext uri="{BB962C8B-B14F-4D97-AF65-F5344CB8AC3E}">
        <p14:creationId xmlns:p14="http://schemas.microsoft.com/office/powerpoint/2010/main" val="3253967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l'exploitation pertinente du code source par les agents utilisateurs (les navigateurs, les robots d'indexation des moteurs de recherche, les plages brailles, etc.). </a:t>
            </a:r>
          </a:p>
          <a:p>
            <a:pPr marL="171450" indent="-171450">
              <a:buFont typeface="Arial"/>
              <a:buChar char="•"/>
            </a:pPr>
            <a:r>
              <a:rPr lang="fr-FR" dirty="0" smtClean="0"/>
              <a:t>Alléger le code source en déportant la mise en forme dans les CSS.</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27</a:t>
            </a:fld>
            <a:endParaRPr lang="fr-FR"/>
          </a:p>
        </p:txBody>
      </p:sp>
    </p:spTree>
    <p:extLst>
      <p:ext uri="{BB962C8B-B14F-4D97-AF65-F5344CB8AC3E}">
        <p14:creationId xmlns:p14="http://schemas.microsoft.com/office/powerpoint/2010/main" val="2731058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Fournir un accès à l'information pour les utilisateurs dont le navigateur ou la plateforme ne supporte pas l'inclusion d'objets ou les technologies utilisées dans les objets inclus.</a:t>
            </a:r>
          </a:p>
          <a:p>
            <a:pPr marL="171450" indent="-171450">
              <a:buFont typeface="Arial"/>
              <a:buChar char="•"/>
            </a:pPr>
            <a:r>
              <a:rPr lang="fr-FR" dirty="0" smtClean="0"/>
              <a:t>Faciliter l'exploitation de ces contenus par les robots (référencement en particulier).</a:t>
            </a:r>
          </a:p>
        </p:txBody>
      </p:sp>
      <p:sp>
        <p:nvSpPr>
          <p:cNvPr id="4" name="Slide Number Placeholder 3"/>
          <p:cNvSpPr>
            <a:spLocks noGrp="1"/>
          </p:cNvSpPr>
          <p:nvPr>
            <p:ph type="sldNum" sz="quarter" idx="10"/>
          </p:nvPr>
        </p:nvSpPr>
        <p:spPr/>
        <p:txBody>
          <a:bodyPr/>
          <a:lstStyle/>
          <a:p>
            <a:fld id="{F31D5408-6FE4-7D41-AC43-9C9208EE94F3}" type="slidenum">
              <a:rPr lang="fr-FR" smtClean="0"/>
              <a:t>6</a:t>
            </a:fld>
            <a:endParaRPr lang="fr-FR"/>
          </a:p>
        </p:txBody>
      </p:sp>
    </p:spTree>
    <p:extLst>
      <p:ext uri="{BB962C8B-B14F-4D97-AF65-F5344CB8AC3E}">
        <p14:creationId xmlns:p14="http://schemas.microsoft.com/office/powerpoint/2010/main" val="403630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Favoriser l'adaptation de la mise en forme des contenus par les agents utilisateurs, selon les besoins de l'utilisateur.</a:t>
            </a:r>
          </a:p>
          <a:p>
            <a:pPr marL="171450" indent="-171450">
              <a:buFont typeface="Arial"/>
              <a:buChar char="•"/>
            </a:pPr>
            <a:r>
              <a:rPr lang="fr-FR" dirty="0" smtClean="0"/>
              <a:t>Réduire le poids du code source des pages, en incitant à mutualiser et à externaliser les informations de mise en forme grâce à CSS. </a:t>
            </a:r>
          </a:p>
          <a:p>
            <a:pPr marL="171450" indent="-171450">
              <a:buFont typeface="Arial"/>
              <a:buChar char="•"/>
            </a:pPr>
            <a:r>
              <a:rPr lang="fr-FR" dirty="0" smtClean="0"/>
              <a:t>Faciliter la réutilisation du contenu sans contraintes liées à sa mise en forme initiale.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28</a:t>
            </a:fld>
            <a:endParaRPr lang="fr-FR"/>
          </a:p>
        </p:txBody>
      </p:sp>
    </p:spTree>
    <p:extLst>
      <p:ext uri="{BB962C8B-B14F-4D97-AF65-F5344CB8AC3E}">
        <p14:creationId xmlns:p14="http://schemas.microsoft.com/office/powerpoint/2010/main" val="1899008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Faciliter le retour d'information de la part des utilisateurs.</a:t>
            </a:r>
          </a:p>
          <a:p>
            <a:pPr marL="171450" indent="-171450">
              <a:buFont typeface="Arial"/>
              <a:buChar char="•"/>
            </a:pPr>
            <a:r>
              <a:rPr lang="fr-FR" dirty="0" smtClean="0"/>
              <a:t>Favoriser la confiance en garantissant d'entrée de jeu à l'utilisateur la possibilité d'un recours en cas de difficultés.</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30</a:t>
            </a:fld>
            <a:endParaRPr lang="fr-FR"/>
          </a:p>
        </p:txBody>
      </p:sp>
    </p:spTree>
    <p:extLst>
      <p:ext uri="{BB962C8B-B14F-4D97-AF65-F5344CB8AC3E}">
        <p14:creationId xmlns:p14="http://schemas.microsoft.com/office/powerpoint/2010/main" val="906250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Optimiser les possibilités de retour d'information de la part des utilisateurs. </a:t>
            </a:r>
          </a:p>
          <a:p>
            <a:pPr marL="171450" indent="-171450">
              <a:buFont typeface="Arial"/>
              <a:buChar char="•"/>
            </a:pPr>
            <a:r>
              <a:rPr lang="fr-FR" dirty="0" smtClean="0"/>
              <a:t>Éviter de mettre l'utilisateur en difficulté en cas d'indisponibilité ou de problèmes d'utilisation d'un moyen de contact.</a:t>
            </a:r>
          </a:p>
        </p:txBody>
      </p:sp>
      <p:sp>
        <p:nvSpPr>
          <p:cNvPr id="4" name="Slide Number Placeholder 3"/>
          <p:cNvSpPr>
            <a:spLocks noGrp="1"/>
          </p:cNvSpPr>
          <p:nvPr>
            <p:ph type="sldNum" sz="quarter" idx="10"/>
          </p:nvPr>
        </p:nvSpPr>
        <p:spPr/>
        <p:txBody>
          <a:bodyPr/>
          <a:lstStyle/>
          <a:p>
            <a:fld id="{F31D5408-6FE4-7D41-AC43-9C9208EE94F3}" type="slidenum">
              <a:rPr lang="fr-FR" smtClean="0"/>
              <a:t>31</a:t>
            </a:fld>
            <a:endParaRPr lang="fr-FR"/>
          </a:p>
        </p:txBody>
      </p:sp>
    </p:spTree>
    <p:extLst>
      <p:ext uri="{BB962C8B-B14F-4D97-AF65-F5344CB8AC3E}">
        <p14:creationId xmlns:p14="http://schemas.microsoft.com/office/powerpoint/2010/main" val="3103333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Favoriser l'identification de l'entité responsable des contenus et des services.</a:t>
            </a:r>
          </a:p>
          <a:p>
            <a:pPr marL="171450" indent="-171450">
              <a:buFont typeface="Arial"/>
              <a:buChar char="•"/>
            </a:pPr>
            <a:r>
              <a:rPr lang="fr-FR" dirty="0" smtClean="0"/>
              <a:t>Fournir un moyen de contact alternatif.</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32</a:t>
            </a:fld>
            <a:endParaRPr lang="fr-FR"/>
          </a:p>
        </p:txBody>
      </p:sp>
    </p:spTree>
    <p:extLst>
      <p:ext uri="{BB962C8B-B14F-4D97-AF65-F5344CB8AC3E}">
        <p14:creationId xmlns:p14="http://schemas.microsoft.com/office/powerpoint/2010/main" val="25008709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Informer les utilisateurs de la prise en compte de leur demande.</a:t>
            </a:r>
          </a:p>
          <a:p>
            <a:pPr marL="171450" indent="-171450">
              <a:buFont typeface="Arial"/>
              <a:buChar char="•"/>
            </a:pPr>
            <a:r>
              <a:rPr lang="fr-FR" dirty="0" smtClean="0"/>
              <a:t>Permettre aux utilisateurs d'obtenir une confirmation archivable de la bonne réception de leur demande d'information. </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33</a:t>
            </a:fld>
            <a:endParaRPr lang="fr-FR"/>
          </a:p>
        </p:txBody>
      </p:sp>
    </p:spTree>
    <p:extLst>
      <p:ext uri="{BB962C8B-B14F-4D97-AF65-F5344CB8AC3E}">
        <p14:creationId xmlns:p14="http://schemas.microsoft.com/office/powerpoint/2010/main" val="3340597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aux utilisateurs qui ne peuvent accéder au son ou à l'image proposés d'accéder à une transcription textuelle servant d'alternative.</a:t>
            </a:r>
          </a:p>
          <a:p>
            <a:pPr marL="171450" indent="-171450">
              <a:buFont typeface="Arial"/>
              <a:buChar char="•"/>
            </a:pPr>
            <a:r>
              <a:rPr lang="fr-FR" dirty="0" smtClean="0"/>
              <a:t>Permettre l'exploitation de l'information par des robots en améliorant ainsi son indexation et son référencement, ou encore permettre sa traduction par des outils linguistiques en ligne.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34</a:t>
            </a:fld>
            <a:endParaRPr lang="fr-FR"/>
          </a:p>
        </p:txBody>
      </p:sp>
    </p:spTree>
    <p:extLst>
      <p:ext uri="{BB962C8B-B14F-4D97-AF65-F5344CB8AC3E}">
        <p14:creationId xmlns:p14="http://schemas.microsoft.com/office/powerpoint/2010/main" val="32797522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Faciliter l'identification de l'entité ou de la personne responsable des contenus ou des services.</a:t>
            </a:r>
          </a:p>
          <a:p>
            <a:pPr marL="171450" indent="-171450">
              <a:buFont typeface="Arial"/>
              <a:buChar char="•"/>
            </a:pPr>
            <a:r>
              <a:rPr lang="fr-FR" dirty="0" smtClean="0"/>
              <a:t>Permettre à des utilisateurs de s'assurer qu'ils sont bien sur le bon site et non sur un site de </a:t>
            </a:r>
            <a:r>
              <a:rPr lang="fr-FR" dirty="0" err="1" smtClean="0"/>
              <a:t>phishing</a:t>
            </a:r>
            <a:r>
              <a:rPr lang="fr-FR" dirty="0" smtClean="0"/>
              <a:t>, par exemple.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35</a:t>
            </a:fld>
            <a:endParaRPr lang="fr-FR"/>
          </a:p>
        </p:txBody>
      </p:sp>
    </p:spTree>
    <p:extLst>
      <p:ext uri="{BB962C8B-B14F-4D97-AF65-F5344CB8AC3E}">
        <p14:creationId xmlns:p14="http://schemas.microsoft.com/office/powerpoint/2010/main" val="2975013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aux utilisateurs d'identifier immédiatement le site dans les onglets, les favoris, dans la fenêtre du navigateur ou encore dans les lecteurs d'écran.</a:t>
            </a:r>
          </a:p>
          <a:p>
            <a:pPr marL="171450" indent="-171450">
              <a:buFont typeface="Arial"/>
              <a:buChar char="•"/>
            </a:pPr>
            <a:r>
              <a:rPr lang="fr-FR" dirty="0" smtClean="0"/>
              <a:t>Améliorer le référencement du site et sa présentation dans les moteurs de recherche.</a:t>
            </a:r>
          </a:p>
        </p:txBody>
      </p:sp>
      <p:sp>
        <p:nvSpPr>
          <p:cNvPr id="4" name="Slide Number Placeholder 3"/>
          <p:cNvSpPr>
            <a:spLocks noGrp="1"/>
          </p:cNvSpPr>
          <p:nvPr>
            <p:ph type="sldNum" sz="quarter" idx="10"/>
          </p:nvPr>
        </p:nvSpPr>
        <p:spPr/>
        <p:txBody>
          <a:bodyPr/>
          <a:lstStyle/>
          <a:p>
            <a:fld id="{F31D5408-6FE4-7D41-AC43-9C9208EE94F3}" type="slidenum">
              <a:rPr lang="fr-FR" smtClean="0"/>
              <a:t>37</a:t>
            </a:fld>
            <a:endParaRPr lang="fr-FR"/>
          </a:p>
        </p:txBody>
      </p:sp>
    </p:spTree>
    <p:extLst>
      <p:ext uri="{BB962C8B-B14F-4D97-AF65-F5344CB8AC3E}">
        <p14:creationId xmlns:p14="http://schemas.microsoft.com/office/powerpoint/2010/main" val="763688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aux utilisateurs d'identifier immédiatement la nature des contenus de chaque page dans les onglets, les favoris, dans la fenêtre du navigateur ou encore dans les lecteurs d'écran. </a:t>
            </a:r>
          </a:p>
          <a:p>
            <a:pPr marL="171450" indent="-171450">
              <a:buFont typeface="Arial"/>
              <a:buChar char="•"/>
            </a:pPr>
            <a:r>
              <a:rPr lang="fr-FR" dirty="0" smtClean="0"/>
              <a:t>Améliorer le référencement des pages et leur présentation dans les moteurs de recherche.</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38</a:t>
            </a:fld>
            <a:endParaRPr lang="fr-FR"/>
          </a:p>
        </p:txBody>
      </p:sp>
    </p:spTree>
    <p:extLst>
      <p:ext uri="{BB962C8B-B14F-4D97-AF65-F5344CB8AC3E}">
        <p14:creationId xmlns:p14="http://schemas.microsoft.com/office/powerpoint/2010/main" val="763688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une identification immédiate des contenus publicitaires ou sponsorisés.</a:t>
            </a:r>
          </a:p>
          <a:p>
            <a:pPr marL="171450" indent="-171450">
              <a:buFont typeface="Arial"/>
              <a:buChar char="•"/>
            </a:pPr>
            <a:r>
              <a:rPr lang="fr-FR" dirty="0" smtClean="0"/>
              <a:t>Éviter les confusions entre contenus rédactionnels et publicitaires.</a:t>
            </a:r>
          </a:p>
          <a:p>
            <a:pPr marL="171450" indent="-171450">
              <a:buFont typeface="Arial"/>
              <a:buChar char="•"/>
            </a:pPr>
            <a:r>
              <a:rPr lang="fr-FR" dirty="0" smtClean="0"/>
              <a:t>Prévenir les risques associés aux conflits d'intérêt.</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39</a:t>
            </a:fld>
            <a:endParaRPr lang="fr-FR"/>
          </a:p>
        </p:txBody>
      </p:sp>
    </p:spTree>
    <p:extLst>
      <p:ext uri="{BB962C8B-B14F-4D97-AF65-F5344CB8AC3E}">
        <p14:creationId xmlns:p14="http://schemas.microsoft.com/office/powerpoint/2010/main" val="523011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aux utilisateurs qui ne peuvent accéder au son ou à l'image proposés d'accéder à une transcription textuelle servant d'alternative.</a:t>
            </a:r>
          </a:p>
          <a:p>
            <a:pPr marL="171450" indent="-171450">
              <a:buFont typeface="Arial"/>
              <a:buChar char="•"/>
            </a:pPr>
            <a:r>
              <a:rPr lang="fr-FR" dirty="0" smtClean="0"/>
              <a:t>Permettre l'exploitation de l'information par des robots en améliorant ainsi son indexation et son référencement, ou encore permettre sa traduction par des outils linguistiques en ligne.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9</a:t>
            </a:fld>
            <a:endParaRPr lang="fr-FR"/>
          </a:p>
        </p:txBody>
      </p:sp>
    </p:spTree>
    <p:extLst>
      <p:ext uri="{BB962C8B-B14F-4D97-AF65-F5344CB8AC3E}">
        <p14:creationId xmlns:p14="http://schemas.microsoft.com/office/powerpoint/2010/main" val="20982784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Informer les utilisateurs sur les conditions sous lesquelles sont publiés les contenus.</a:t>
            </a:r>
          </a:p>
          <a:p>
            <a:pPr marL="171450" indent="-171450">
              <a:buFont typeface="Arial"/>
              <a:buChar char="•"/>
            </a:pPr>
            <a:r>
              <a:rPr lang="fr-FR" dirty="0" smtClean="0"/>
              <a:t>Informer les utilisateurs sur les conditions de copie et de réutilisation.</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40</a:t>
            </a:fld>
            <a:endParaRPr lang="fr-FR"/>
          </a:p>
        </p:txBody>
      </p:sp>
    </p:spTree>
    <p:extLst>
      <p:ext uri="{BB962C8B-B14F-4D97-AF65-F5344CB8AC3E}">
        <p14:creationId xmlns:p14="http://schemas.microsoft.com/office/powerpoint/2010/main" val="1464286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utilisateurs d'identifier immédiatement les nouveaux contenus ou services en ligne.</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41</a:t>
            </a:fld>
            <a:endParaRPr lang="fr-FR"/>
          </a:p>
        </p:txBody>
      </p:sp>
    </p:spTree>
    <p:extLst>
      <p:ext uri="{BB962C8B-B14F-4D97-AF65-F5344CB8AC3E}">
        <p14:creationId xmlns:p14="http://schemas.microsoft.com/office/powerpoint/2010/main" val="795105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l'archivage des contenus créés par l'utilisateur.</a:t>
            </a:r>
          </a:p>
          <a:p>
            <a:pPr marL="171450" indent="-171450">
              <a:buFont typeface="Arial"/>
              <a:buChar char="•"/>
            </a:pPr>
            <a:r>
              <a:rPr lang="fr-FR" dirty="0" smtClean="0"/>
              <a:t>Éviter à l'utilisateur d'éventuelles saisies redoublées en cas de réutilisation des contenus.</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42</a:t>
            </a:fld>
            <a:endParaRPr lang="fr-FR"/>
          </a:p>
        </p:txBody>
      </p:sp>
    </p:spTree>
    <p:extLst>
      <p:ext uri="{BB962C8B-B14F-4D97-AF65-F5344CB8AC3E}">
        <p14:creationId xmlns:p14="http://schemas.microsoft.com/office/powerpoint/2010/main" val="39135172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aux utilisateurs de comprendre les contenus sectoriels ou à caractère technique.</a:t>
            </a:r>
          </a:p>
          <a:p>
            <a:pPr marL="171450" indent="-171450">
              <a:buFont typeface="Arial"/>
              <a:buChar char="•"/>
            </a:pPr>
            <a:r>
              <a:rPr lang="fr-FR" dirty="0" smtClean="0"/>
              <a:t>Faciliter l'utilisation d'un service.</a:t>
            </a:r>
          </a:p>
          <a:p>
            <a:pPr marL="171450" indent="-171450">
              <a:buFont typeface="Arial"/>
              <a:buChar char="•"/>
            </a:pPr>
            <a:r>
              <a:rPr lang="fr-FR" dirty="0" smtClean="0"/>
              <a:t>Améliorer le référencement sur des mots-clés ou expressions techniques.</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43</a:t>
            </a:fld>
            <a:endParaRPr lang="fr-FR"/>
          </a:p>
        </p:txBody>
      </p:sp>
    </p:spTree>
    <p:extLst>
      <p:ext uri="{BB962C8B-B14F-4D97-AF65-F5344CB8AC3E}">
        <p14:creationId xmlns:p14="http://schemas.microsoft.com/office/powerpoint/2010/main" val="3185908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Laisser à l'utilisateur le contrôle de sa commande.</a:t>
            </a:r>
          </a:p>
          <a:p>
            <a:pPr marL="171450" indent="-171450">
              <a:buFont typeface="Arial"/>
              <a:buChar char="•"/>
            </a:pPr>
            <a:r>
              <a:rPr lang="fr-FR" dirty="0" smtClean="0"/>
              <a:t>Ne pas compromettre la relation de confiance avec l'utilisateur.</a:t>
            </a:r>
          </a:p>
          <a:p>
            <a:pPr marL="171450" indent="-171450">
              <a:buFont typeface="Arial"/>
              <a:buChar char="•"/>
            </a:pPr>
            <a:r>
              <a:rPr lang="fr-FR" dirty="0" smtClean="0"/>
              <a:t>Éviter toute forme de vente forcée.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46</a:t>
            </a:fld>
            <a:endParaRPr lang="fr-FR"/>
          </a:p>
        </p:txBody>
      </p:sp>
    </p:spTree>
    <p:extLst>
      <p:ext uri="{BB962C8B-B14F-4D97-AF65-F5344CB8AC3E}">
        <p14:creationId xmlns:p14="http://schemas.microsoft.com/office/powerpoint/2010/main" val="489879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smtClean="0"/>
              <a:t>Permettre d'anticiper d'éventuelles difficultés et une augmentation du délai de livraison.</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47</a:t>
            </a:fld>
            <a:endParaRPr lang="fr-FR"/>
          </a:p>
        </p:txBody>
      </p:sp>
    </p:spTree>
    <p:extLst>
      <p:ext uri="{BB962C8B-B14F-4D97-AF65-F5344CB8AC3E}">
        <p14:creationId xmlns:p14="http://schemas.microsoft.com/office/powerpoint/2010/main" val="36593971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utilisateurs d'identifier la date réelle à laquelle le bien commandé sera effectivement en leur possession.</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48</a:t>
            </a:fld>
            <a:endParaRPr lang="fr-FR"/>
          </a:p>
        </p:txBody>
      </p:sp>
    </p:spTree>
    <p:extLst>
      <p:ext uri="{BB962C8B-B14F-4D97-AF65-F5344CB8AC3E}">
        <p14:creationId xmlns:p14="http://schemas.microsoft.com/office/powerpoint/2010/main" val="2576984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smtClean="0"/>
              <a:t>Permettre à l'utilisateur de modifier facilement sa commande.</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50</a:t>
            </a:fld>
            <a:endParaRPr lang="fr-FR"/>
          </a:p>
        </p:txBody>
      </p:sp>
    </p:spTree>
    <p:extLst>
      <p:ext uri="{BB962C8B-B14F-4D97-AF65-F5344CB8AC3E}">
        <p14:creationId xmlns:p14="http://schemas.microsoft.com/office/powerpoint/2010/main" val="22463045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utilisateurs d'identifier précisément la nature et les spécifications des produits proposés.</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51</a:t>
            </a:fld>
            <a:endParaRPr lang="fr-FR"/>
          </a:p>
        </p:txBody>
      </p:sp>
    </p:spTree>
    <p:extLst>
      <p:ext uri="{BB962C8B-B14F-4D97-AF65-F5344CB8AC3E}">
        <p14:creationId xmlns:p14="http://schemas.microsoft.com/office/powerpoint/2010/main" val="23571684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utilisateurs d'identifier la période au cours de laquelle ils peuvent bénéficier des offres proposées.</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52</a:t>
            </a:fld>
            <a:endParaRPr lang="fr-FR"/>
          </a:p>
        </p:txBody>
      </p:sp>
    </p:spTree>
    <p:extLst>
      <p:ext uri="{BB962C8B-B14F-4D97-AF65-F5344CB8AC3E}">
        <p14:creationId xmlns:p14="http://schemas.microsoft.com/office/powerpoint/2010/main" val="128726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l'accès à l'information pour les utilisateurs dont le navigateur, la plateforme, l'aide technique ou encore le handicap (comme le daltonisme) ne permettent pas de visualiser ou de différencier les couleurs.</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10</a:t>
            </a:fld>
            <a:endParaRPr lang="fr-FR"/>
          </a:p>
        </p:txBody>
      </p:sp>
    </p:spTree>
    <p:extLst>
      <p:ext uri="{BB962C8B-B14F-4D97-AF65-F5344CB8AC3E}">
        <p14:creationId xmlns:p14="http://schemas.microsoft.com/office/powerpoint/2010/main" val="3101967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Fournir aux utilisateurs une indication vérifiable de l'existence officielle de la structure qui propose les contenus ou le service.</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53</a:t>
            </a:fld>
            <a:endParaRPr lang="fr-FR"/>
          </a:p>
        </p:txBody>
      </p:sp>
    </p:spTree>
    <p:extLst>
      <p:ext uri="{BB962C8B-B14F-4D97-AF65-F5344CB8AC3E}">
        <p14:creationId xmlns:p14="http://schemas.microsoft.com/office/powerpoint/2010/main" val="2044657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à l'utilisateur de connaître le détail du montant de sa commande.</a:t>
            </a:r>
          </a:p>
          <a:p>
            <a:pPr marL="171450" indent="-171450">
              <a:buFont typeface="Arial"/>
              <a:buChar char="•"/>
            </a:pPr>
            <a:r>
              <a:rPr lang="fr-FR" dirty="0" smtClean="0"/>
              <a:t>Lever un frein à la validation d'une commande. </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54</a:t>
            </a:fld>
            <a:endParaRPr lang="fr-FR"/>
          </a:p>
        </p:txBody>
      </p:sp>
    </p:spTree>
    <p:extLst>
      <p:ext uri="{BB962C8B-B14F-4D97-AF65-F5344CB8AC3E}">
        <p14:creationId xmlns:p14="http://schemas.microsoft.com/office/powerpoint/2010/main" val="3818533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l'archivage des contenus créés par l'utilisateur.</a:t>
            </a:r>
          </a:p>
          <a:p>
            <a:pPr marL="171450" indent="-171450">
              <a:buFont typeface="Arial"/>
              <a:buChar char="•"/>
            </a:pPr>
            <a:r>
              <a:rPr lang="fr-FR" dirty="0" smtClean="0"/>
              <a:t>Éviter à l'utilisateur d'éventuelles saisies redoublées en cas de réutilisation des contenus.</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55</a:t>
            </a:fld>
            <a:endParaRPr lang="fr-FR"/>
          </a:p>
        </p:txBody>
      </p:sp>
    </p:spTree>
    <p:extLst>
      <p:ext uri="{BB962C8B-B14F-4D97-AF65-F5344CB8AC3E}">
        <p14:creationId xmlns:p14="http://schemas.microsoft.com/office/powerpoint/2010/main" val="3913517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smtClean="0"/>
              <a:t>Permettre aux utilisateurs de connaître les conditions d'assistance en cas de difficulté.</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56</a:t>
            </a:fld>
            <a:endParaRPr lang="fr-FR"/>
          </a:p>
        </p:txBody>
      </p:sp>
    </p:spTree>
    <p:extLst>
      <p:ext uri="{BB962C8B-B14F-4D97-AF65-F5344CB8AC3E}">
        <p14:creationId xmlns:p14="http://schemas.microsoft.com/office/powerpoint/2010/main" val="3083036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smtClean="0"/>
              <a:t>Permettre aux utilisateurs d'identifier précisément les conditions de l'encaissement.</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57</a:t>
            </a:fld>
            <a:endParaRPr lang="fr-FR"/>
          </a:p>
        </p:txBody>
      </p:sp>
    </p:spTree>
    <p:extLst>
      <p:ext uri="{BB962C8B-B14F-4D97-AF65-F5344CB8AC3E}">
        <p14:creationId xmlns:p14="http://schemas.microsoft.com/office/powerpoint/2010/main" val="13006506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smtClean="0"/>
              <a:t>Permettre aux utilisateurs d'identifier précisément la nature des services associés et leur coût.</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58</a:t>
            </a:fld>
            <a:endParaRPr lang="fr-FR"/>
          </a:p>
        </p:txBody>
      </p:sp>
    </p:spTree>
    <p:extLst>
      <p:ext uri="{BB962C8B-B14F-4D97-AF65-F5344CB8AC3E}">
        <p14:creationId xmlns:p14="http://schemas.microsoft.com/office/powerpoint/2010/main" val="38660067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smtClean="0"/>
              <a:t>Permettre un accès facile et permanent à toutes les conditions de réalisation du service. </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59</a:t>
            </a:fld>
            <a:endParaRPr lang="fr-FR"/>
          </a:p>
        </p:txBody>
      </p:sp>
    </p:spTree>
    <p:extLst>
      <p:ext uri="{BB962C8B-B14F-4D97-AF65-F5344CB8AC3E}">
        <p14:creationId xmlns:p14="http://schemas.microsoft.com/office/powerpoint/2010/main" val="8956577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Éviter une navigation et des commandes inutiles, voire une perte de temps pour l'utilisateur ainsi que pour la structure qui propose les biens ou les services.</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60</a:t>
            </a:fld>
            <a:endParaRPr lang="fr-FR"/>
          </a:p>
        </p:txBody>
      </p:sp>
    </p:spTree>
    <p:extLst>
      <p:ext uri="{BB962C8B-B14F-4D97-AF65-F5344CB8AC3E}">
        <p14:creationId xmlns:p14="http://schemas.microsoft.com/office/powerpoint/2010/main" val="16060297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utilisateurs d'anticiper le mode et les conditions de paiement et de vérifier avant la commande s'ils pourront la mener à son terme.</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61</a:t>
            </a:fld>
            <a:endParaRPr lang="fr-FR"/>
          </a:p>
        </p:txBody>
      </p:sp>
    </p:spTree>
    <p:extLst>
      <p:ext uri="{BB962C8B-B14F-4D97-AF65-F5344CB8AC3E}">
        <p14:creationId xmlns:p14="http://schemas.microsoft.com/office/powerpoint/2010/main" val="2919978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utilisateurs de connaître les services mis à leur disposition et leur fonctionnement.</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62</a:t>
            </a:fld>
            <a:endParaRPr lang="fr-FR"/>
          </a:p>
        </p:txBody>
      </p:sp>
    </p:spTree>
    <p:extLst>
      <p:ext uri="{BB962C8B-B14F-4D97-AF65-F5344CB8AC3E}">
        <p14:creationId xmlns:p14="http://schemas.microsoft.com/office/powerpoint/2010/main" val="2733903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smtClean="0"/>
              <a:t>Permettre aux utilisateurs qui ont des difficultés à déchiffrer les images des </a:t>
            </a:r>
            <a:r>
              <a:rPr lang="fr-FR" dirty="0" err="1" smtClean="0"/>
              <a:t>captchas</a:t>
            </a:r>
            <a:r>
              <a:rPr lang="fr-FR" dirty="0" smtClean="0"/>
              <a:t> graphiques ou qui ne peuvent pas les utiliser, d'accéder par un autre moyen aux contenus ou services protégés.</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11</a:t>
            </a:fld>
            <a:endParaRPr lang="fr-FR"/>
          </a:p>
        </p:txBody>
      </p:sp>
    </p:spTree>
    <p:extLst>
      <p:ext uri="{BB962C8B-B14F-4D97-AF65-F5344CB8AC3E}">
        <p14:creationId xmlns:p14="http://schemas.microsoft.com/office/powerpoint/2010/main" val="27473092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Rassurer l'internaute avant l'achat.</a:t>
            </a:r>
          </a:p>
          <a:p>
            <a:pPr marL="171450" indent="-171450">
              <a:buFont typeface="Arial"/>
              <a:buChar char="•"/>
            </a:pPr>
            <a:r>
              <a:rPr lang="fr-FR" dirty="0" smtClean="0"/>
              <a:t>Donner à l'acheteur toutes les informations liées à son achat, que celui-ci se passe bien ou non. </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63</a:t>
            </a:fld>
            <a:endParaRPr lang="fr-FR"/>
          </a:p>
        </p:txBody>
      </p:sp>
    </p:spTree>
    <p:extLst>
      <p:ext uri="{BB962C8B-B14F-4D97-AF65-F5344CB8AC3E}">
        <p14:creationId xmlns:p14="http://schemas.microsoft.com/office/powerpoint/2010/main" val="18467650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aux utilisateurs d'identifier précisément et avant l'achat le montant total qu'ils auront à payer.</a:t>
            </a:r>
          </a:p>
          <a:p>
            <a:pPr marL="171450" indent="-171450">
              <a:buFont typeface="Arial"/>
              <a:buChar char="•"/>
            </a:pPr>
            <a:r>
              <a:rPr lang="fr-FR" dirty="0" smtClean="0"/>
              <a:t>Permettre aux utilisateurs d'identifier précisément les montants déductibles et les différentes imputations.</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66</a:t>
            </a:fld>
            <a:endParaRPr lang="fr-FR"/>
          </a:p>
        </p:txBody>
      </p:sp>
    </p:spTree>
    <p:extLst>
      <p:ext uri="{BB962C8B-B14F-4D97-AF65-F5344CB8AC3E}">
        <p14:creationId xmlns:p14="http://schemas.microsoft.com/office/powerpoint/2010/main" val="32310360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utilisateurs de faire livrer un achat sur le lieu de leur choix.</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67</a:t>
            </a:fld>
            <a:endParaRPr lang="fr-FR"/>
          </a:p>
        </p:txBody>
      </p:sp>
    </p:spTree>
    <p:extLst>
      <p:ext uri="{BB962C8B-B14F-4D97-AF65-F5344CB8AC3E}">
        <p14:creationId xmlns:p14="http://schemas.microsoft.com/office/powerpoint/2010/main" val="2256344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utilisateurs de choisir le mode de paiement qui leur convient le mieux dans leur contexte.</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68</a:t>
            </a:fld>
            <a:endParaRPr lang="fr-FR"/>
          </a:p>
        </p:txBody>
      </p:sp>
    </p:spTree>
    <p:extLst>
      <p:ext uri="{BB962C8B-B14F-4D97-AF65-F5344CB8AC3E}">
        <p14:creationId xmlns:p14="http://schemas.microsoft.com/office/powerpoint/2010/main" val="2974127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utilisateurs d'afficher et éventuellement d'imprimer une trace de leur commande.</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69</a:t>
            </a:fld>
            <a:endParaRPr lang="fr-FR"/>
          </a:p>
        </p:txBody>
      </p:sp>
    </p:spTree>
    <p:extLst>
      <p:ext uri="{BB962C8B-B14F-4D97-AF65-F5344CB8AC3E}">
        <p14:creationId xmlns:p14="http://schemas.microsoft.com/office/powerpoint/2010/main" val="22158028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Donner un accès immédiat à l'utilisateur pour lui permettre de comprendre de quoi il s'agit.</a:t>
            </a:r>
          </a:p>
          <a:p>
            <a:pPr marL="171450" indent="-171450">
              <a:buFont typeface="Arial"/>
              <a:buChar char="•"/>
            </a:pPr>
            <a:r>
              <a:rPr lang="fr-FR" dirty="0" smtClean="0"/>
              <a:t>Permettre à l'utilisateur de vérifier par lui-même l'information.</a:t>
            </a:r>
          </a:p>
          <a:p>
            <a:pPr marL="171450" indent="-171450">
              <a:buFont typeface="Arial"/>
              <a:buChar char="•"/>
            </a:pPr>
            <a:r>
              <a:rPr lang="fr-FR" dirty="0" smtClean="0"/>
              <a:t>Accroître le degré de confiance ou de crédibilité.</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70</a:t>
            </a:fld>
            <a:endParaRPr lang="fr-FR"/>
          </a:p>
        </p:txBody>
      </p:sp>
    </p:spTree>
    <p:extLst>
      <p:ext uri="{BB962C8B-B14F-4D97-AF65-F5344CB8AC3E}">
        <p14:creationId xmlns:p14="http://schemas.microsoft.com/office/powerpoint/2010/main" val="5824361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à l'utilisateur d'identifier immédiatement et sans confusion possible les produits indisponibles.</a:t>
            </a:r>
          </a:p>
          <a:p>
            <a:pPr marL="171450" indent="-171450">
              <a:buFont typeface="Arial"/>
              <a:buChar char="•"/>
            </a:pPr>
            <a:r>
              <a:rPr lang="fr-FR" dirty="0" smtClean="0"/>
              <a:t>Éviter l'effet de déception si un utilisateur débute une procédure de commande et s'aperçoit tardivement de l'indisponibilité du produit désiré. </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71</a:t>
            </a:fld>
            <a:endParaRPr lang="fr-FR"/>
          </a:p>
        </p:txBody>
      </p:sp>
    </p:spTree>
    <p:extLst>
      <p:ext uri="{BB962C8B-B14F-4D97-AF65-F5344CB8AC3E}">
        <p14:creationId xmlns:p14="http://schemas.microsoft.com/office/powerpoint/2010/main" val="18168699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Donner à l'utilisateur une confirmation des informations relatives à la commande.</a:t>
            </a:r>
          </a:p>
          <a:p>
            <a:pPr marL="171450" indent="-171450">
              <a:buFont typeface="Arial"/>
              <a:buChar char="•"/>
            </a:pPr>
            <a:r>
              <a:rPr lang="fr-FR" dirty="0" smtClean="0"/>
              <a:t>Permettre à l'utilisateur de conserver un historique de la transaction ailleurs que dans le site.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72</a:t>
            </a:fld>
            <a:endParaRPr lang="fr-FR"/>
          </a:p>
        </p:txBody>
      </p:sp>
    </p:spTree>
    <p:extLst>
      <p:ext uri="{BB962C8B-B14F-4D97-AF65-F5344CB8AC3E}">
        <p14:creationId xmlns:p14="http://schemas.microsoft.com/office/powerpoint/2010/main" val="23471836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à l'utilisateur d'obtenir une confirmation de sa demande en-dehors du contexte de la navigation sur le site. </a:t>
            </a:r>
          </a:p>
          <a:p>
            <a:pPr marL="171450" indent="-171450">
              <a:buFont typeface="Arial"/>
              <a:buChar char="•"/>
            </a:pPr>
            <a:r>
              <a:rPr lang="fr-FR" dirty="0" smtClean="0"/>
              <a:t>Éviter au service client de recevoir plusieurs demandes concernant une même réclamation.</a:t>
            </a:r>
          </a:p>
          <a:p>
            <a:pPr marL="171450" indent="-171450">
              <a:buFont typeface="Arial"/>
              <a:buChar char="•"/>
            </a:pPr>
            <a:endParaRPr lang="fr-FR"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fr-FR" dirty="0" smtClean="0"/>
              <a:t>Permettre aux utilisateurs de comprendre ou d'anticiper d'éventuelles difficultés sur le site ou lors de la transaction.</a:t>
            </a:r>
          </a:p>
          <a:p>
            <a:pPr marL="171450" indent="-171450">
              <a:buFont typeface="Arial"/>
              <a:buChar char="•"/>
            </a:pPr>
            <a:endParaRPr lang="fr-FR" dirty="0" smtClean="0"/>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73</a:t>
            </a:fld>
            <a:endParaRPr lang="fr-FR"/>
          </a:p>
        </p:txBody>
      </p:sp>
    </p:spTree>
    <p:extLst>
      <p:ext uri="{BB962C8B-B14F-4D97-AF65-F5344CB8AC3E}">
        <p14:creationId xmlns:p14="http://schemas.microsoft.com/office/powerpoint/2010/main" val="17119616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aux utilisateurs de s'adresser ou d'adresser directement leurs réclamations au bon interlocuteur. </a:t>
            </a:r>
          </a:p>
          <a:p>
            <a:pPr marL="171450" indent="-171450">
              <a:buFont typeface="Arial"/>
              <a:buChar char="•"/>
            </a:pPr>
            <a:r>
              <a:rPr lang="fr-FR" dirty="0" smtClean="0"/>
              <a:t>Rassurer les internautes sur le fait qu'ils pourront facilement interagir avec le service des réclamations en cas de problème.</a:t>
            </a:r>
          </a:p>
          <a:p>
            <a:pPr marL="171450" indent="-171450">
              <a:buFont typeface="Arial"/>
              <a:buChar char="•"/>
            </a:pPr>
            <a:endParaRPr lang="fr-FR" dirty="0" smtClean="0"/>
          </a:p>
          <a:p>
            <a:pPr marL="171450" indent="-171450">
              <a:buFont typeface="Arial"/>
              <a:buChar char="•"/>
            </a:pPr>
            <a:r>
              <a:rPr lang="fr-FR" dirty="0" smtClean="0"/>
              <a:t>Permettre aux utilisateurs d'identifier précisément les pièces nécessaires en cas de nécessité de retour du produit.</a:t>
            </a:r>
          </a:p>
          <a:p>
            <a:pPr marL="171450" indent="-171450">
              <a:buFont typeface="Arial"/>
              <a:buChar char="•"/>
            </a:pPr>
            <a:r>
              <a:rPr lang="fr-FR" dirty="0" smtClean="0"/>
              <a:t>Anticiper d'éventuels problèmes en cas de demande de remboursement réalisée après le délai légal.</a:t>
            </a:r>
          </a:p>
          <a:p>
            <a:pPr marL="171450" indent="-171450">
              <a:buFont typeface="Arial"/>
              <a:buChar char="•"/>
            </a:pPr>
            <a:r>
              <a:rPr lang="fr-FR" dirty="0" smtClean="0"/>
              <a:t>Diminuer le nombre de démarches inutiles et le nombre de demandes au support client.</a:t>
            </a:r>
          </a:p>
          <a:p>
            <a:pPr marL="171450" indent="-171450">
              <a:buFont typeface="Arial"/>
              <a:buChar char="•"/>
            </a:pPr>
            <a:r>
              <a:rPr lang="fr-FR" dirty="0" smtClean="0"/>
              <a:t>Augmenter le taux de transformation d'un site e-commerce.</a:t>
            </a:r>
          </a:p>
          <a:p>
            <a:pPr marL="171450" indent="-171450">
              <a:buFont typeface="Arial"/>
              <a:buChar char="•"/>
            </a:pPr>
            <a:endParaRPr lang="fr-FR" dirty="0" smtClean="0"/>
          </a:p>
          <a:p>
            <a:pPr marL="171450" indent="-171450">
              <a:buFont typeface="Arial"/>
              <a:buChar char="•"/>
            </a:pPr>
            <a:r>
              <a:rPr lang="fr-FR" dirty="0" smtClean="0"/>
              <a:t>Permettre aux utilisateurs d'anticiper d'éventuelles difficultés d'utilisation et/ou de fonctionnement du bien ou du service proposé. </a:t>
            </a:r>
          </a:p>
          <a:p>
            <a:pPr marL="171450" indent="-171450">
              <a:buFont typeface="Arial"/>
              <a:buChar char="•"/>
            </a:pPr>
            <a:r>
              <a:rPr lang="fr-FR" dirty="0" smtClean="0"/>
              <a:t>Réduire le nombre de sollicitations du service client.</a:t>
            </a:r>
          </a:p>
          <a:p>
            <a:pPr marL="171450" indent="-171450">
              <a:buFont typeface="Arial"/>
              <a:buChar char="•"/>
            </a:pPr>
            <a:endParaRPr lang="fr-FR" dirty="0" smtClean="0"/>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74</a:t>
            </a:fld>
            <a:endParaRPr lang="fr-FR"/>
          </a:p>
        </p:txBody>
      </p:sp>
    </p:spTree>
    <p:extLst>
      <p:ext uri="{BB962C8B-B14F-4D97-AF65-F5344CB8AC3E}">
        <p14:creationId xmlns:p14="http://schemas.microsoft.com/office/powerpoint/2010/main" val="1550904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Faciliter l'accès aux contenus ou services protégés par des </a:t>
            </a:r>
            <a:r>
              <a:rPr lang="fr-FR" dirty="0" err="1" smtClean="0"/>
              <a:t>captchas</a:t>
            </a:r>
            <a:r>
              <a:rPr lang="fr-FR" dirty="0" smtClean="0"/>
              <a:t> pour les utilisateurs ne pouvant exploiter les </a:t>
            </a:r>
            <a:r>
              <a:rPr lang="fr-FR" dirty="0" err="1" smtClean="0"/>
              <a:t>captchas</a:t>
            </a:r>
            <a:r>
              <a:rPr lang="fr-FR" dirty="0" smtClean="0"/>
              <a:t> graphiques ;</a:t>
            </a:r>
          </a:p>
          <a:p>
            <a:pPr marL="171450" indent="-171450">
              <a:buFont typeface="Arial"/>
              <a:buChar char="•"/>
            </a:pPr>
            <a:r>
              <a:rPr lang="fr-FR" dirty="0" smtClean="0"/>
              <a:t>Faciliter l'utilisation des </a:t>
            </a:r>
            <a:r>
              <a:rPr lang="fr-FR" dirty="0" err="1" smtClean="0"/>
              <a:t>captchas</a:t>
            </a:r>
            <a:r>
              <a:rPr lang="fr-FR" dirty="0" smtClean="0"/>
              <a:t> audio.</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12</a:t>
            </a:fld>
            <a:endParaRPr lang="fr-FR"/>
          </a:p>
        </p:txBody>
      </p:sp>
    </p:spTree>
    <p:extLst>
      <p:ext uri="{BB962C8B-B14F-4D97-AF65-F5344CB8AC3E}">
        <p14:creationId xmlns:p14="http://schemas.microsoft.com/office/powerpoint/2010/main" val="12144639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utilisateurs de contacter le modérateur pour demander une correction, poser une question ou signaler des abus.</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76</a:t>
            </a:fld>
            <a:endParaRPr lang="fr-FR"/>
          </a:p>
        </p:txBody>
      </p:sp>
    </p:spTree>
    <p:extLst>
      <p:ext uri="{BB962C8B-B14F-4D97-AF65-F5344CB8AC3E}">
        <p14:creationId xmlns:p14="http://schemas.microsoft.com/office/powerpoint/2010/main" val="42260118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Faciliter le signalement de contenus illégaux ou inappropriés.</a:t>
            </a:r>
          </a:p>
          <a:p>
            <a:pPr marL="171450" indent="-171450">
              <a:buFont typeface="Arial"/>
              <a:buChar char="•"/>
            </a:pPr>
            <a:r>
              <a:rPr lang="fr-FR" dirty="0" smtClean="0"/>
              <a:t>Accélérer la détection de ces contenus.</a:t>
            </a:r>
          </a:p>
          <a:p>
            <a:pPr marL="171450" indent="-171450">
              <a:buFont typeface="Arial"/>
              <a:buChar char="•"/>
            </a:pPr>
            <a:r>
              <a:rPr lang="fr-FR" dirty="0" smtClean="0"/>
              <a:t>Limiter les risques de consultation de contenus illégaux ou inappropriés.</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77</a:t>
            </a:fld>
            <a:endParaRPr lang="fr-FR"/>
          </a:p>
        </p:txBody>
      </p:sp>
    </p:spTree>
    <p:extLst>
      <p:ext uri="{BB962C8B-B14F-4D97-AF65-F5344CB8AC3E}">
        <p14:creationId xmlns:p14="http://schemas.microsoft.com/office/powerpoint/2010/main" val="40567572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Expliquer aux utilisateurs pour quelles raisons et dans quelle mesure leurs publications peuvent être modérées.</a:t>
            </a:r>
          </a:p>
          <a:p>
            <a:pPr marL="171450" indent="-171450">
              <a:buFont typeface="Arial"/>
              <a:buChar char="•"/>
            </a:pPr>
            <a:r>
              <a:rPr lang="fr-FR" dirty="0" smtClean="0"/>
              <a:t>Limiter le nombre de réclamations des utilisateurs ne voyant pas leur publication apparaître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78</a:t>
            </a:fld>
            <a:endParaRPr lang="fr-FR"/>
          </a:p>
        </p:txBody>
      </p:sp>
    </p:spTree>
    <p:extLst>
      <p:ext uri="{BB962C8B-B14F-4D97-AF65-F5344CB8AC3E}">
        <p14:creationId xmlns:p14="http://schemas.microsoft.com/office/powerpoint/2010/main" val="34660025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à l'utilisateur de vérifier sa saisie en contexte et, si nécessaire, de la corriger avant envoi.</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79</a:t>
            </a:fld>
            <a:endParaRPr lang="fr-FR"/>
          </a:p>
        </p:txBody>
      </p:sp>
    </p:spTree>
    <p:extLst>
      <p:ext uri="{BB962C8B-B14F-4D97-AF65-F5344CB8AC3E}">
        <p14:creationId xmlns:p14="http://schemas.microsoft.com/office/powerpoint/2010/main" val="37366305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à l'utilisateur de vérifier et de corriger si nécessaire sa saisie en tenant compte de la présentation finale du contenu concerné.</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80</a:t>
            </a:fld>
            <a:endParaRPr lang="fr-FR"/>
          </a:p>
        </p:txBody>
      </p:sp>
    </p:spTree>
    <p:extLst>
      <p:ext uri="{BB962C8B-B14F-4D97-AF65-F5344CB8AC3E}">
        <p14:creationId xmlns:p14="http://schemas.microsoft.com/office/powerpoint/2010/main" val="26004450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Informer l'utilisateur afin qu'il puisse décider en connaissance de cause de consulter ou de télécharger ou non le contenu concerné.</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82</a:t>
            </a:fld>
            <a:endParaRPr lang="fr-FR"/>
          </a:p>
        </p:txBody>
      </p:sp>
    </p:spTree>
    <p:extLst>
      <p:ext uri="{BB962C8B-B14F-4D97-AF65-F5344CB8AC3E}">
        <p14:creationId xmlns:p14="http://schemas.microsoft.com/office/powerpoint/2010/main" val="3325976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aux utilisateurs de savoir en temps utile si leurs outils les autorisent à consulter les fichiers proposés en téléchargement.</a:t>
            </a:r>
          </a:p>
          <a:p>
            <a:pPr marL="171450" indent="-171450">
              <a:buFont typeface="Arial"/>
              <a:buChar char="•"/>
            </a:pPr>
            <a:r>
              <a:rPr lang="fr-FR" dirty="0" smtClean="0"/>
              <a:t>Réduire la charge serveur en évitant les téléchargements inutiles.</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83</a:t>
            </a:fld>
            <a:endParaRPr lang="fr-FR"/>
          </a:p>
        </p:txBody>
      </p:sp>
    </p:spTree>
    <p:extLst>
      <p:ext uri="{BB962C8B-B14F-4D97-AF65-F5344CB8AC3E}">
        <p14:creationId xmlns:p14="http://schemas.microsoft.com/office/powerpoint/2010/main" val="30089803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Informer de façon préventive les utilisateurs sur la quantité de données à télécharger.</a:t>
            </a:r>
          </a:p>
          <a:p>
            <a:pPr marL="171450" indent="-171450">
              <a:buFont typeface="Arial"/>
              <a:buChar char="•"/>
            </a:pPr>
            <a:r>
              <a:rPr lang="fr-FR" dirty="0" smtClean="0"/>
              <a:t>Permettre aux utilisateurs de différer le téléchargement en connexion bas débit ou mobile.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84</a:t>
            </a:fld>
            <a:endParaRPr lang="fr-FR"/>
          </a:p>
        </p:txBody>
      </p:sp>
    </p:spTree>
    <p:extLst>
      <p:ext uri="{BB962C8B-B14F-4D97-AF65-F5344CB8AC3E}">
        <p14:creationId xmlns:p14="http://schemas.microsoft.com/office/powerpoint/2010/main" val="32391905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Éviter aux utilisateurs des téléchargements inutiles.</a:t>
            </a:r>
          </a:p>
          <a:p>
            <a:pPr marL="171450" indent="-171450">
              <a:buFont typeface="Arial"/>
              <a:buChar char="•"/>
            </a:pPr>
            <a:r>
              <a:rPr lang="fr-FR" dirty="0" smtClean="0"/>
              <a:t>Informer les utilisateurs sur les fichiers téléchargés.</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85</a:t>
            </a:fld>
            <a:endParaRPr lang="fr-FR"/>
          </a:p>
        </p:txBody>
      </p:sp>
    </p:spTree>
    <p:extLst>
      <p:ext uri="{BB962C8B-B14F-4D97-AF65-F5344CB8AC3E}">
        <p14:creationId xmlns:p14="http://schemas.microsoft.com/office/powerpoint/2010/main" val="10854539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Laisser à l'utilisateur le contrôle des animations lors de la consultation du contenu.</a:t>
            </a:r>
          </a:p>
          <a:p>
            <a:pPr marL="171450" indent="-171450">
              <a:buFont typeface="Arial"/>
              <a:buChar char="•"/>
            </a:pPr>
            <a:r>
              <a:rPr lang="fr-FR" dirty="0" smtClean="0"/>
              <a:t>Ne pas perturber l'attention en imposant des éléments pouvant gêner celle-ci.</a:t>
            </a:r>
          </a:p>
          <a:p>
            <a:pPr marL="171450" indent="-171450">
              <a:buFont typeface="Arial"/>
              <a:buChar char="•"/>
            </a:pPr>
            <a:r>
              <a:rPr lang="fr-FR" dirty="0" smtClean="0"/>
              <a:t>Permettre la consultation pas à pas d'animations séquentielles ou de contenus sonores.</a:t>
            </a:r>
          </a:p>
        </p:txBody>
      </p:sp>
      <p:sp>
        <p:nvSpPr>
          <p:cNvPr id="4" name="Slide Number Placeholder 3"/>
          <p:cNvSpPr>
            <a:spLocks noGrp="1"/>
          </p:cNvSpPr>
          <p:nvPr>
            <p:ph type="sldNum" sz="quarter" idx="10"/>
          </p:nvPr>
        </p:nvSpPr>
        <p:spPr/>
        <p:txBody>
          <a:bodyPr/>
          <a:lstStyle/>
          <a:p>
            <a:fld id="{F31D5408-6FE4-7D41-AC43-9C9208EE94F3}" type="slidenum">
              <a:rPr lang="fr-FR" smtClean="0"/>
              <a:t>86</a:t>
            </a:fld>
            <a:endParaRPr lang="fr-FR"/>
          </a:p>
        </p:txBody>
      </p:sp>
    </p:spTree>
    <p:extLst>
      <p:ext uri="{BB962C8B-B14F-4D97-AF65-F5344CB8AC3E}">
        <p14:creationId xmlns:p14="http://schemas.microsoft.com/office/powerpoint/2010/main" val="647391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Faciliter la validation du code source.</a:t>
            </a:r>
          </a:p>
          <a:p>
            <a:pPr marL="171450" indent="-171450">
              <a:buFont typeface="Arial"/>
              <a:buChar char="•"/>
            </a:pPr>
            <a:r>
              <a:rPr lang="fr-FR" dirty="0" smtClean="0"/>
              <a:t>Favoriser un rendu prévisible quel que soit le navigateur (les navigateurs s'appuient sur la syntaxe précise de la DTD pour adopter un mode de rendu CSS).</a:t>
            </a:r>
          </a:p>
        </p:txBody>
      </p:sp>
      <p:sp>
        <p:nvSpPr>
          <p:cNvPr id="4" name="Slide Number Placeholder 3"/>
          <p:cNvSpPr>
            <a:spLocks noGrp="1"/>
          </p:cNvSpPr>
          <p:nvPr>
            <p:ph type="sldNum" sz="quarter" idx="10"/>
          </p:nvPr>
        </p:nvSpPr>
        <p:spPr/>
        <p:txBody>
          <a:bodyPr/>
          <a:lstStyle/>
          <a:p>
            <a:fld id="{F31D5408-6FE4-7D41-AC43-9C9208EE94F3}" type="slidenum">
              <a:rPr lang="fr-FR" smtClean="0"/>
              <a:t>14</a:t>
            </a:fld>
            <a:endParaRPr lang="fr-FR"/>
          </a:p>
        </p:txBody>
      </p:sp>
    </p:spTree>
    <p:extLst>
      <p:ext uri="{BB962C8B-B14F-4D97-AF65-F5344CB8AC3E}">
        <p14:creationId xmlns:p14="http://schemas.microsoft.com/office/powerpoint/2010/main" val="17102540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Fournir aux utilisateurs un accès direct et immédiat aux contenus, même lorsque l'administrateur du site décide de proposer une animation ou une publicité préalable.</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87</a:t>
            </a:fld>
            <a:endParaRPr lang="fr-FR"/>
          </a:p>
        </p:txBody>
      </p:sp>
    </p:spTree>
    <p:extLst>
      <p:ext uri="{BB962C8B-B14F-4D97-AF65-F5344CB8AC3E}">
        <p14:creationId xmlns:p14="http://schemas.microsoft.com/office/powerpoint/2010/main" val="20679786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Laisser à l'utilisateur le contrôle de l'interface sonore et visuelle lors de la consultation du site.</a:t>
            </a:r>
          </a:p>
          <a:p>
            <a:pPr marL="171450" indent="-171450">
              <a:buFont typeface="Arial"/>
              <a:buChar char="•"/>
            </a:pPr>
            <a:r>
              <a:rPr lang="fr-FR" dirty="0" smtClean="0"/>
              <a:t>Ne pas surprendre l'utilisateur par la diffusion inattendue d'un contenu audio.</a:t>
            </a:r>
          </a:p>
          <a:p>
            <a:pPr marL="171450" indent="-171450">
              <a:buFont typeface="Arial"/>
              <a:buChar char="•"/>
            </a:pPr>
            <a:r>
              <a:rPr lang="fr-FR" dirty="0" smtClean="0"/>
              <a:t>Ne pas imposer à l'utilisateur le déclenchement d'un contenu animé.</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88</a:t>
            </a:fld>
            <a:endParaRPr lang="fr-FR"/>
          </a:p>
        </p:txBody>
      </p:sp>
    </p:spTree>
    <p:extLst>
      <p:ext uri="{BB962C8B-B14F-4D97-AF65-F5344CB8AC3E}">
        <p14:creationId xmlns:p14="http://schemas.microsoft.com/office/powerpoint/2010/main" val="9694760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le référencement des contenus des documents PDF.</a:t>
            </a:r>
          </a:p>
          <a:p>
            <a:pPr marL="171450" indent="-171450">
              <a:buFont typeface="Arial"/>
              <a:buChar char="•"/>
            </a:pPr>
            <a:r>
              <a:rPr lang="fr-FR" dirty="0" smtClean="0"/>
              <a:t>Faciliter la manipulation et la réutilisation du contenu des documents PDF.</a:t>
            </a:r>
          </a:p>
          <a:p>
            <a:pPr marL="171450" indent="-171450">
              <a:buFont typeface="Arial"/>
              <a:buChar char="•"/>
            </a:pPr>
            <a:r>
              <a:rPr lang="fr-FR" dirty="0" smtClean="0"/>
              <a:t>Garantir la lisibilité des contenus des documents PDF.</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89</a:t>
            </a:fld>
            <a:endParaRPr lang="fr-FR"/>
          </a:p>
        </p:txBody>
      </p:sp>
    </p:spTree>
    <p:extLst>
      <p:ext uri="{BB962C8B-B14F-4D97-AF65-F5344CB8AC3E}">
        <p14:creationId xmlns:p14="http://schemas.microsoft.com/office/powerpoint/2010/main" val="31563910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aux utilisateurs d'accéder directement à différentes sections d'un document PDF. </a:t>
            </a:r>
          </a:p>
          <a:p>
            <a:pPr marL="171450" indent="-171450">
              <a:buFont typeface="Arial"/>
              <a:buChar char="•"/>
            </a:pPr>
            <a:r>
              <a:rPr lang="fr-FR" dirty="0" smtClean="0"/>
              <a:t>Fournir une structure de titres aux utilisateurs qui en ont besoin. </a:t>
            </a:r>
          </a:p>
          <a:p>
            <a:pPr marL="171450" indent="-171450">
              <a:buFont typeface="Arial"/>
              <a:buChar char="•"/>
            </a:pPr>
            <a:r>
              <a:rPr lang="fr-FR" dirty="0" smtClean="0"/>
              <a:t>Permettre la consultation d'un PDF via une aide technique.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90</a:t>
            </a:fld>
            <a:endParaRPr lang="fr-FR"/>
          </a:p>
        </p:txBody>
      </p:sp>
    </p:spTree>
    <p:extLst>
      <p:ext uri="{BB962C8B-B14F-4D97-AF65-F5344CB8AC3E}">
        <p14:creationId xmlns:p14="http://schemas.microsoft.com/office/powerpoint/2010/main" val="27542325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Faciliter la compréhension des données attendues dans les formulaires.</a:t>
            </a:r>
          </a:p>
          <a:p>
            <a:pPr marL="171450" indent="-171450">
              <a:buFont typeface="Arial"/>
              <a:buChar char="•"/>
            </a:pPr>
            <a:r>
              <a:rPr lang="fr-FR" dirty="0" smtClean="0"/>
              <a:t>Permettre aux aides techniques d'accessibilité de restituer les champs de formulaires en les associant systématiquement à une étiquette indiquant leur rôle et la nature de la saisie attendue.</a:t>
            </a:r>
          </a:p>
          <a:p>
            <a:pPr marL="171450" indent="-171450">
              <a:buFont typeface="Arial"/>
              <a:buChar char="•"/>
            </a:pPr>
            <a:r>
              <a:rPr lang="fr-FR" dirty="0" smtClean="0"/>
              <a:t>Faciliter la saisie en permettant de sélectionner le champ via un clic sur son étiquette aussi bien que sur le champ lui-même (particulièrement en cas de case à cocher ou de case radio).</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92</a:t>
            </a:fld>
            <a:endParaRPr lang="fr-FR"/>
          </a:p>
        </p:txBody>
      </p:sp>
    </p:spTree>
    <p:extLst>
      <p:ext uri="{BB962C8B-B14F-4D97-AF65-F5344CB8AC3E}">
        <p14:creationId xmlns:p14="http://schemas.microsoft.com/office/powerpoint/2010/main" val="34665609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aux utilisateurs de savoir à l'avance si un champ est obligatoire.</a:t>
            </a:r>
          </a:p>
          <a:p>
            <a:pPr marL="171450" indent="-171450">
              <a:buFont typeface="Arial"/>
              <a:buChar char="•"/>
            </a:pPr>
            <a:r>
              <a:rPr lang="fr-FR" dirty="0" smtClean="0"/>
              <a:t>Prévenir les erreurs avant qu'elles ne surviennent.</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94</a:t>
            </a:fld>
            <a:endParaRPr lang="fr-FR"/>
          </a:p>
        </p:txBody>
      </p:sp>
    </p:spTree>
    <p:extLst>
      <p:ext uri="{BB962C8B-B14F-4D97-AF65-F5344CB8AC3E}">
        <p14:creationId xmlns:p14="http://schemas.microsoft.com/office/powerpoint/2010/main" val="28898436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Limiter le risque d'erreurs de saisie.</a:t>
            </a:r>
          </a:p>
          <a:p>
            <a:pPr marL="171450" indent="-171450">
              <a:buFont typeface="Arial"/>
              <a:buChar char="•"/>
            </a:pPr>
            <a:r>
              <a:rPr lang="fr-FR" dirty="0" smtClean="0"/>
              <a:t>Limiter les risques associés à l'envoi de données erronées ou impossibles à exploiter. </a:t>
            </a:r>
          </a:p>
          <a:p>
            <a:pPr marL="171450" indent="-171450">
              <a:buFont typeface="Arial"/>
              <a:buChar char="•"/>
            </a:pPr>
            <a:r>
              <a:rPr lang="fr-FR" dirty="0" smtClean="0"/>
              <a:t>Éviter que l'utilisateur ne renonce à poursuivre faute d'information sur la saisie attendue.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95</a:t>
            </a:fld>
            <a:endParaRPr lang="fr-FR"/>
          </a:p>
        </p:txBody>
      </p:sp>
    </p:spTree>
    <p:extLst>
      <p:ext uri="{BB962C8B-B14F-4D97-AF65-F5344CB8AC3E}">
        <p14:creationId xmlns:p14="http://schemas.microsoft.com/office/powerpoint/2010/main" val="19957439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Éviter le risque d'erreur et donc éviter à l'utilisateur de devoir remplir plusieurs fois un même champ.</a:t>
            </a:r>
          </a:p>
          <a:p>
            <a:pPr marL="171450" indent="-171450">
              <a:buFont typeface="Arial"/>
              <a:buChar char="•"/>
            </a:pPr>
            <a:r>
              <a:rPr lang="fr-FR" dirty="0" smtClean="0"/>
              <a:t>Éviter l'incompréhension de l'utilisateur qui pense avoir rempli correctement le champ et qui le voit signalé en erreur.</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96</a:t>
            </a:fld>
            <a:endParaRPr lang="fr-FR"/>
          </a:p>
        </p:txBody>
      </p:sp>
    </p:spTree>
    <p:extLst>
      <p:ext uri="{BB962C8B-B14F-4D97-AF65-F5344CB8AC3E}">
        <p14:creationId xmlns:p14="http://schemas.microsoft.com/office/powerpoint/2010/main" val="36928273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Éviter à l'utilisateur de saisir un mot de passe qui ne correspond finalement pas à celui qu'il a souhaité ou mémorisé.</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97</a:t>
            </a:fld>
            <a:endParaRPr lang="fr-FR"/>
          </a:p>
        </p:txBody>
      </p:sp>
    </p:spTree>
    <p:extLst>
      <p:ext uri="{BB962C8B-B14F-4D97-AF65-F5344CB8AC3E}">
        <p14:creationId xmlns:p14="http://schemas.microsoft.com/office/powerpoint/2010/main" val="12395014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Éviter à l'utilisateur de saisir un mot de passe qui ne correspond finalement pas à celui qu'il a souhaité ou mémorisé.</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99</a:t>
            </a:fld>
            <a:endParaRPr lang="fr-FR"/>
          </a:p>
        </p:txBody>
      </p:sp>
    </p:spTree>
    <p:extLst>
      <p:ext uri="{BB962C8B-B14F-4D97-AF65-F5344CB8AC3E}">
        <p14:creationId xmlns:p14="http://schemas.microsoft.com/office/powerpoint/2010/main" val="1239501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aux utilisateurs qui le souhaitent de visualiser la structure du contenu de la page et d'y naviguer.</a:t>
            </a:r>
          </a:p>
          <a:p>
            <a:pPr marL="171450" indent="-171450">
              <a:buFont typeface="Arial"/>
              <a:buChar char="•"/>
            </a:pPr>
            <a:r>
              <a:rPr lang="fr-FR" dirty="0" smtClean="0"/>
              <a:t>Permettre aux machines et aux outils d'indexation d'extraire le plan de chaque page.</a:t>
            </a:r>
          </a:p>
          <a:p>
            <a:pPr marL="171450" indent="-171450">
              <a:buFont typeface="Arial"/>
              <a:buChar char="•"/>
            </a:pPr>
            <a:r>
              <a:rPr lang="fr-FR" dirty="0" smtClean="0"/>
              <a:t>Améliorer le référencement en facilitant l'interprétation du contenu par les robots d'indexation.</a:t>
            </a:r>
          </a:p>
        </p:txBody>
      </p:sp>
      <p:sp>
        <p:nvSpPr>
          <p:cNvPr id="4" name="Slide Number Placeholder 3"/>
          <p:cNvSpPr>
            <a:spLocks noGrp="1"/>
          </p:cNvSpPr>
          <p:nvPr>
            <p:ph type="sldNum" sz="quarter" idx="10"/>
          </p:nvPr>
        </p:nvSpPr>
        <p:spPr/>
        <p:txBody>
          <a:bodyPr/>
          <a:lstStyle/>
          <a:p>
            <a:fld id="{F31D5408-6FE4-7D41-AC43-9C9208EE94F3}" type="slidenum">
              <a:rPr lang="fr-FR" smtClean="0"/>
              <a:t>16</a:t>
            </a:fld>
            <a:endParaRPr lang="fr-FR"/>
          </a:p>
        </p:txBody>
      </p:sp>
    </p:spTree>
    <p:extLst>
      <p:ext uri="{BB962C8B-B14F-4D97-AF65-F5344CB8AC3E}">
        <p14:creationId xmlns:p14="http://schemas.microsoft.com/office/powerpoint/2010/main" val="2697620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Donner un retour à l'utilisateur sur l'action qu'il vient d'effectuer.</a:t>
            </a:r>
          </a:p>
          <a:p>
            <a:pPr marL="171450" indent="-171450">
              <a:buFont typeface="Arial"/>
              <a:buChar char="•"/>
            </a:pPr>
            <a:r>
              <a:rPr lang="fr-FR" dirty="0" smtClean="0"/>
              <a:t>Guider l'utilisateur directement vers les éléments sur lesquels il doit agir.</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100</a:t>
            </a:fld>
            <a:endParaRPr lang="fr-FR"/>
          </a:p>
        </p:txBody>
      </p:sp>
    </p:spTree>
    <p:extLst>
      <p:ext uri="{BB962C8B-B14F-4D97-AF65-F5344CB8AC3E}">
        <p14:creationId xmlns:p14="http://schemas.microsoft.com/office/powerpoint/2010/main" val="2519269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Aider l'internaute à comprendre ce qu'on attend et, ainsi, faciliter le passage à l'étape suivante.</a:t>
            </a:r>
          </a:p>
          <a:p>
            <a:pPr marL="171450" indent="-171450">
              <a:buFont typeface="Arial"/>
              <a:buChar char="•"/>
            </a:pPr>
            <a:r>
              <a:rPr lang="fr-FR" dirty="0" smtClean="0"/>
              <a:t>Éviter la frustration de l'utilisateur face à une erreur dont il n'aurait pas la solution immédiate.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101</a:t>
            </a:fld>
            <a:endParaRPr lang="fr-FR"/>
          </a:p>
        </p:txBody>
      </p:sp>
    </p:spTree>
    <p:extLst>
      <p:ext uri="{BB962C8B-B14F-4D97-AF65-F5344CB8AC3E}">
        <p14:creationId xmlns:p14="http://schemas.microsoft.com/office/powerpoint/2010/main" val="24116803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Laisser la main à l'utilisateur sur la totalité des informations qu'il donne.</a:t>
            </a:r>
          </a:p>
          <a:p>
            <a:pPr marL="171450" indent="-171450">
              <a:buFont typeface="Arial"/>
              <a:buChar char="•"/>
            </a:pPr>
            <a:r>
              <a:rPr lang="fr-FR" dirty="0" smtClean="0"/>
              <a:t>Faciliter la correction des erreurs commises par l'utilisateur.</a:t>
            </a:r>
          </a:p>
          <a:p>
            <a:pPr marL="171450" indent="-171450">
              <a:buFont typeface="Arial"/>
              <a:buChar char="•"/>
            </a:pPr>
            <a:r>
              <a:rPr lang="fr-FR" dirty="0" smtClean="0"/>
              <a:t>Permettre à l'utilisateur de modifier des informations sur lesquelles il voudrait revenir. </a:t>
            </a:r>
          </a:p>
          <a:p>
            <a:pPr marL="171450" indent="-171450">
              <a:buFont typeface="Arial"/>
              <a:buChar char="•"/>
            </a:pPr>
            <a:r>
              <a:rPr lang="fr-FR" dirty="0" smtClean="0"/>
              <a:t>Éviter que l'utilisateur ne quitte le formulaire avant validation définitive.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102</a:t>
            </a:fld>
            <a:endParaRPr lang="fr-FR"/>
          </a:p>
        </p:txBody>
      </p:sp>
    </p:spTree>
    <p:extLst>
      <p:ext uri="{BB962C8B-B14F-4D97-AF65-F5344CB8AC3E}">
        <p14:creationId xmlns:p14="http://schemas.microsoft.com/office/powerpoint/2010/main" val="30762070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Donner à l'utilisateur une vue globale de ce qu'il a saisi dans les pages précédentes.</a:t>
            </a:r>
          </a:p>
          <a:p>
            <a:pPr marL="171450" indent="-171450">
              <a:buFont typeface="Arial"/>
              <a:buChar char="•"/>
            </a:pPr>
            <a:r>
              <a:rPr lang="fr-FR" dirty="0" smtClean="0"/>
              <a:t>Permettre à l'utilisateur de vérifier l'ensemble des informations d'une procédure complexe avant la soumission définitive.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103</a:t>
            </a:fld>
            <a:endParaRPr lang="fr-FR"/>
          </a:p>
        </p:txBody>
      </p:sp>
    </p:spTree>
    <p:extLst>
      <p:ext uri="{BB962C8B-B14F-4D97-AF65-F5344CB8AC3E}">
        <p14:creationId xmlns:p14="http://schemas.microsoft.com/office/powerpoint/2010/main" val="26552698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Éviter de dérouter l'utilisateur en le menant à une page en impasse, y compris par l'utilisation de la fonction « page précédente » du navigateur.</a:t>
            </a:r>
          </a:p>
          <a:p>
            <a:pPr marL="171450" indent="-171450">
              <a:buFont typeface="Arial"/>
              <a:buChar char="•"/>
            </a:pPr>
            <a:r>
              <a:rPr lang="fr-FR" dirty="0" smtClean="0"/>
              <a:t>Limiter le risque de double envoi de formulaire.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104</a:t>
            </a:fld>
            <a:endParaRPr lang="fr-FR"/>
          </a:p>
        </p:txBody>
      </p:sp>
    </p:spTree>
    <p:extLst>
      <p:ext uri="{BB962C8B-B14F-4D97-AF65-F5344CB8AC3E}">
        <p14:creationId xmlns:p14="http://schemas.microsoft.com/office/powerpoint/2010/main" val="12082005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Fournir à l'utilisateur un retour immédiat et explicite sur l'action qu'il vient d'effectuer.</a:t>
            </a:r>
          </a:p>
          <a:p>
            <a:r>
              <a:rPr lang="fr-FR" dirty="0" smtClean="0"/>
              <a:t>Éviter la frustration d'un utilisateur qui pense que le processus s'est déroulé avec succès alors qu'il y a eu un problème.</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105</a:t>
            </a:fld>
            <a:endParaRPr lang="fr-FR"/>
          </a:p>
        </p:txBody>
      </p:sp>
    </p:spTree>
    <p:extLst>
      <p:ext uri="{BB962C8B-B14F-4D97-AF65-F5344CB8AC3E}">
        <p14:creationId xmlns:p14="http://schemas.microsoft.com/office/powerpoint/2010/main" val="33366970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Donner de la visibilité à l'utilisateur sur les actions qu'il va réaliser (temps, ordre des étapes, informations nécessaires pour les accomplir, etc.).</a:t>
            </a:r>
          </a:p>
          <a:p>
            <a:pPr marL="171450" indent="-171450">
              <a:buFont typeface="Arial"/>
              <a:buChar char="•"/>
            </a:pPr>
            <a:r>
              <a:rPr lang="fr-FR" dirty="0" smtClean="0"/>
              <a:t>Éviter que l'utilisateur ne se sente piégé dans un processus dont il n'avait pas prévu la durée.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106</a:t>
            </a:fld>
            <a:endParaRPr lang="fr-FR"/>
          </a:p>
        </p:txBody>
      </p:sp>
    </p:spTree>
    <p:extLst>
      <p:ext uri="{BB962C8B-B14F-4D97-AF65-F5344CB8AC3E}">
        <p14:creationId xmlns:p14="http://schemas.microsoft.com/office/powerpoint/2010/main" val="6968583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à l'utilisateur d'identifier le degré d'avancement dans un processus.</a:t>
            </a:r>
          </a:p>
          <a:p>
            <a:pPr marL="171450" indent="-171450">
              <a:buFont typeface="Arial"/>
              <a:buChar char="•"/>
            </a:pPr>
            <a:r>
              <a:rPr lang="fr-FR" dirty="0" smtClean="0"/>
              <a:t>Rassurer l'utilisateur lors de la réalisation d'un processus complexe.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107</a:t>
            </a:fld>
            <a:endParaRPr lang="fr-FR"/>
          </a:p>
        </p:txBody>
      </p:sp>
    </p:spTree>
    <p:extLst>
      <p:ext uri="{BB962C8B-B14F-4D97-AF65-F5344CB8AC3E}">
        <p14:creationId xmlns:p14="http://schemas.microsoft.com/office/powerpoint/2010/main" val="40607132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à l'utilisateur d'identifier le degré d'avancement dans un processus.</a:t>
            </a:r>
          </a:p>
          <a:p>
            <a:pPr marL="171450" indent="-171450">
              <a:buFont typeface="Arial"/>
              <a:buChar char="•"/>
            </a:pPr>
            <a:r>
              <a:rPr lang="fr-FR" dirty="0" smtClean="0"/>
              <a:t>Rassurer l'utilisateur lors de la réalisation d'un processus complexe.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108</a:t>
            </a:fld>
            <a:endParaRPr lang="fr-FR"/>
          </a:p>
        </p:txBody>
      </p:sp>
    </p:spTree>
    <p:extLst>
      <p:ext uri="{BB962C8B-B14F-4D97-AF65-F5344CB8AC3E}">
        <p14:creationId xmlns:p14="http://schemas.microsoft.com/office/powerpoint/2010/main" val="40607132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à l'utilisateur d'identifier le degré d'avancement dans un processus.</a:t>
            </a:r>
          </a:p>
          <a:p>
            <a:pPr marL="171450" indent="-171450">
              <a:buFont typeface="Arial"/>
              <a:buChar char="•"/>
            </a:pPr>
            <a:r>
              <a:rPr lang="fr-FR" dirty="0" smtClean="0"/>
              <a:t>Rassurer l'utilisateur lors de la réalisation d'un processus complexe.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109</a:t>
            </a:fld>
            <a:endParaRPr lang="fr-FR"/>
          </a:p>
        </p:txBody>
      </p:sp>
    </p:spTree>
    <p:extLst>
      <p:ext uri="{BB962C8B-B14F-4D97-AF65-F5344CB8AC3E}">
        <p14:creationId xmlns:p14="http://schemas.microsoft.com/office/powerpoint/2010/main" val="4060713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aux utilisateurs de conserver la maîtrise de leur environnement de travail.</a:t>
            </a:r>
          </a:p>
          <a:p>
            <a:pPr marL="171450" indent="-171450">
              <a:buFont typeface="Arial"/>
              <a:buChar char="•"/>
            </a:pPr>
            <a:r>
              <a:rPr lang="fr-FR" dirty="0" smtClean="0"/>
              <a:t>Éviter des coupures ou des pertes d'information en cours de lecture, notamment pour les utilisateurs équipés de lecteurs d'écran qu'un rafraîchissement ou une redirection temporisée interromprait lors de la consultation.</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17</a:t>
            </a:fld>
            <a:endParaRPr lang="fr-FR"/>
          </a:p>
        </p:txBody>
      </p:sp>
    </p:spTree>
    <p:extLst>
      <p:ext uri="{BB962C8B-B14F-4D97-AF65-F5344CB8AC3E}">
        <p14:creationId xmlns:p14="http://schemas.microsoft.com/office/powerpoint/2010/main" val="39662053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Permettre à l'utilisateur d'identifier le degré d'avancement dans un processus.</a:t>
            </a:r>
          </a:p>
          <a:p>
            <a:pPr marL="171450" indent="-171450">
              <a:buFont typeface="Arial"/>
              <a:buChar char="•"/>
            </a:pPr>
            <a:r>
              <a:rPr lang="fr-FR" dirty="0" smtClean="0"/>
              <a:t>Rassurer l'utilisateur lors de la réalisation d'un processus complexe.</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110</a:t>
            </a:fld>
            <a:endParaRPr lang="fr-FR"/>
          </a:p>
        </p:txBody>
      </p:sp>
    </p:spTree>
    <p:extLst>
      <p:ext uri="{BB962C8B-B14F-4D97-AF65-F5344CB8AC3E}">
        <p14:creationId xmlns:p14="http://schemas.microsoft.com/office/powerpoint/2010/main" val="406071325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Éviter aux utilisateurs d'avoir uniquement une URL peu compréhensible en guise de libellé.</a:t>
            </a:r>
          </a:p>
          <a:p>
            <a:pPr marL="171450" indent="-171450">
              <a:buFont typeface="Arial"/>
              <a:buChar char="•"/>
            </a:pPr>
            <a:r>
              <a:rPr lang="fr-FR" dirty="0" smtClean="0"/>
              <a:t>Éviter les liens qui deviennent invisibles lorsque les styles CSS ou les images d'arrière-plan ne sont pas pris en compte.</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116</a:t>
            </a:fld>
            <a:endParaRPr lang="fr-FR"/>
          </a:p>
        </p:txBody>
      </p:sp>
    </p:spTree>
    <p:extLst>
      <p:ext uri="{BB962C8B-B14F-4D97-AF65-F5344CB8AC3E}">
        <p14:creationId xmlns:p14="http://schemas.microsoft.com/office/powerpoint/2010/main" val="11163304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Éviter les clics inutiles sur des contenus soulignés perçus comme des hyperliens.</a:t>
            </a:r>
          </a:p>
          <a:p>
            <a:pPr marL="171450" indent="-171450">
              <a:buFont typeface="Arial"/>
              <a:buChar char="•"/>
            </a:pPr>
            <a:r>
              <a:rPr lang="fr-FR" dirty="0" smtClean="0"/>
              <a:t>Faciliter l'identification des liens.</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117</a:t>
            </a:fld>
            <a:endParaRPr lang="fr-FR"/>
          </a:p>
        </p:txBody>
      </p:sp>
    </p:spTree>
    <p:extLst>
      <p:ext uri="{BB962C8B-B14F-4D97-AF65-F5344CB8AC3E}">
        <p14:creationId xmlns:p14="http://schemas.microsoft.com/office/powerpoint/2010/main" val="9852763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Permettre aux utilisateurs d'identifier facilement les liens au fil du texte ainsi que les blocs de navigation.</a:t>
            </a: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118</a:t>
            </a:fld>
            <a:endParaRPr lang="fr-FR"/>
          </a:p>
        </p:txBody>
      </p:sp>
    </p:spTree>
    <p:extLst>
      <p:ext uri="{BB962C8B-B14F-4D97-AF65-F5344CB8AC3E}">
        <p14:creationId xmlns:p14="http://schemas.microsoft.com/office/powerpoint/2010/main" val="10212792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Faciliter l'identification des contenus déjà visités.</a:t>
            </a:r>
          </a:p>
          <a:p>
            <a:pPr marL="171450" indent="-171450">
              <a:buFont typeface="Arial"/>
              <a:buChar char="•"/>
            </a:pPr>
            <a:r>
              <a:rPr lang="fr-FR" dirty="0" smtClean="0"/>
              <a:t>Faciliter l'identification des contenus restant à découvrir.</a:t>
            </a:r>
          </a:p>
          <a:p>
            <a:pPr marL="171450" indent="-171450">
              <a:buFont typeface="Arial"/>
              <a:buChar char="•"/>
            </a:pPr>
            <a:r>
              <a:rPr lang="fr-FR" dirty="0" smtClean="0"/>
              <a:t>Inciter à la navigation sur de nouvelles pages.</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119</a:t>
            </a:fld>
            <a:endParaRPr lang="fr-FR"/>
          </a:p>
        </p:txBody>
      </p:sp>
    </p:spTree>
    <p:extLst>
      <p:ext uri="{BB962C8B-B14F-4D97-AF65-F5344CB8AC3E}">
        <p14:creationId xmlns:p14="http://schemas.microsoft.com/office/powerpoint/2010/main" val="18826399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Faciliter le référencement à travers l'obtention de </a:t>
            </a:r>
            <a:r>
              <a:rPr lang="fr-FR" dirty="0" err="1" smtClean="0"/>
              <a:t>backlinks</a:t>
            </a:r>
            <a:r>
              <a:rPr lang="fr-FR" dirty="0" smtClean="0"/>
              <a:t>.</a:t>
            </a:r>
          </a:p>
          <a:p>
            <a:pPr marL="171450" indent="-171450">
              <a:buFont typeface="Arial"/>
              <a:buChar char="•"/>
            </a:pPr>
            <a:r>
              <a:rPr lang="fr-FR" dirty="0" smtClean="0"/>
              <a:t>Augmenter la visibilité du site pour les utilisateurs.</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120</a:t>
            </a:fld>
            <a:endParaRPr lang="fr-FR"/>
          </a:p>
        </p:txBody>
      </p:sp>
    </p:spTree>
    <p:extLst>
      <p:ext uri="{BB962C8B-B14F-4D97-AF65-F5344CB8AC3E}">
        <p14:creationId xmlns:p14="http://schemas.microsoft.com/office/powerpoint/2010/main" val="38656539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Limiter les difficultés à cliquer sur un lien lorsque celui-ci occupe plus d'espace en mode survolé ou activé.</a:t>
            </a:r>
          </a:p>
          <a:p>
            <a:pPr marL="171450" indent="-171450">
              <a:buFont typeface="Arial"/>
              <a:buChar char="•"/>
            </a:pPr>
            <a:r>
              <a:rPr lang="fr-FR" dirty="0" smtClean="0"/>
              <a:t>Limiter les effets de clignotement ou de déplacement de contenus lors du survol d'un lien ou de sa prise de focus clavier. </a:t>
            </a:r>
          </a:p>
          <a:p>
            <a:pPr marL="171450" indent="-171450">
              <a:buFont typeface="Arial"/>
              <a:buChar char="•"/>
            </a:pPr>
            <a:endParaRPr lang="fr-FR" dirty="0" smtClean="0"/>
          </a:p>
          <a:p>
            <a:pPr marL="171450" indent="-171450">
              <a:buFont typeface="Arial"/>
              <a:buChar char="•"/>
            </a:pPr>
            <a:endParaRPr lang="fr-FR" dirty="0" smtClean="0"/>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121</a:t>
            </a:fld>
            <a:endParaRPr lang="fr-FR"/>
          </a:p>
        </p:txBody>
      </p:sp>
    </p:spTree>
    <p:extLst>
      <p:ext uri="{BB962C8B-B14F-4D97-AF65-F5344CB8AC3E}">
        <p14:creationId xmlns:p14="http://schemas.microsoft.com/office/powerpoint/2010/main" val="34326727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Éviter les erreurs 404 en cours de navigation.</a:t>
            </a:r>
          </a:p>
          <a:p>
            <a:pPr marL="171450" indent="-171450">
              <a:buFont typeface="Arial"/>
              <a:buChar char="•"/>
            </a:pPr>
            <a:r>
              <a:rPr lang="fr-FR" dirty="0" smtClean="0"/>
              <a:t>Faciliter un accès rapide à tous les contenus.</a:t>
            </a:r>
          </a:p>
          <a:p>
            <a:pPr marL="171450" indent="-171450">
              <a:buFont typeface="Arial"/>
              <a:buChar char="•"/>
            </a:pPr>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123</a:t>
            </a:fld>
            <a:endParaRPr lang="fr-FR"/>
          </a:p>
        </p:txBody>
      </p:sp>
    </p:spTree>
    <p:extLst>
      <p:ext uri="{BB962C8B-B14F-4D97-AF65-F5344CB8AC3E}">
        <p14:creationId xmlns:p14="http://schemas.microsoft.com/office/powerpoint/2010/main" val="5487553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Éviter les confusions entre deux liens consécutifs. </a:t>
            </a:r>
          </a:p>
          <a:p>
            <a:pPr marL="171450" indent="-171450">
              <a:buFont typeface="Arial"/>
              <a:buChar char="•"/>
            </a:pPr>
            <a:r>
              <a:rPr lang="fr-FR" dirty="0" smtClean="0"/>
              <a:t>Améliorer la lisibilité des liens et des contenus.</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125</a:t>
            </a:fld>
            <a:endParaRPr lang="fr-FR"/>
          </a:p>
        </p:txBody>
      </p:sp>
    </p:spTree>
    <p:extLst>
      <p:ext uri="{BB962C8B-B14F-4D97-AF65-F5344CB8AC3E}">
        <p14:creationId xmlns:p14="http://schemas.microsoft.com/office/powerpoint/2010/main" val="41475083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fr-FR" dirty="0" smtClean="0"/>
              <a:t>Avertir clairement l'internaute du fait qu'il va quitter le service en ligne qu'il est en train de visiter. </a:t>
            </a:r>
          </a:p>
          <a:p>
            <a:pPr marL="171450" indent="-171450">
              <a:buFont typeface="Arial"/>
              <a:buChar char="•"/>
            </a:pPr>
            <a:r>
              <a:rPr lang="fr-FR" dirty="0" smtClean="0"/>
              <a:t>Faciliter le repérage des liens externes</a:t>
            </a:r>
          </a:p>
          <a:p>
            <a:endParaRPr lang="fr-FR" dirty="0"/>
          </a:p>
        </p:txBody>
      </p:sp>
      <p:sp>
        <p:nvSpPr>
          <p:cNvPr id="4" name="Slide Number Placeholder 3"/>
          <p:cNvSpPr>
            <a:spLocks noGrp="1"/>
          </p:cNvSpPr>
          <p:nvPr>
            <p:ph type="sldNum" sz="quarter" idx="10"/>
          </p:nvPr>
        </p:nvSpPr>
        <p:spPr/>
        <p:txBody>
          <a:bodyPr/>
          <a:lstStyle/>
          <a:p>
            <a:fld id="{F31D5408-6FE4-7D41-AC43-9C9208EE94F3}" type="slidenum">
              <a:rPr lang="fr-FR" smtClean="0"/>
              <a:t>126</a:t>
            </a:fld>
            <a:endParaRPr lang="fr-FR"/>
          </a:p>
        </p:txBody>
      </p:sp>
    </p:spTree>
    <p:extLst>
      <p:ext uri="{BB962C8B-B14F-4D97-AF65-F5344CB8AC3E}">
        <p14:creationId xmlns:p14="http://schemas.microsoft.com/office/powerpoint/2010/main" val="4224665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3975199"/>
            <a:ext cx="7772400" cy="1470025"/>
          </a:xfrm>
          <a:solidFill>
            <a:schemeClr val="bg1">
              <a:alpha val="74000"/>
            </a:schemeClr>
          </a:solidFill>
        </p:spPr>
        <p:txBody>
          <a:bodyPr/>
          <a:lstStyle>
            <a:lvl1pPr>
              <a:defRPr b="1"/>
            </a:lvl1pPr>
          </a:lstStyle>
          <a:p>
            <a:r>
              <a:rPr lang="fr-FR" smtClean="0"/>
              <a:t>Modifiez le style du titre</a:t>
            </a:r>
            <a:endParaRPr lang="fr-FR"/>
          </a:p>
        </p:txBody>
      </p:sp>
      <p:sp>
        <p:nvSpPr>
          <p:cNvPr id="4" name="Espace réservé de la date 3"/>
          <p:cNvSpPr>
            <a:spLocks noGrp="1"/>
          </p:cNvSpPr>
          <p:nvPr>
            <p:ph type="dt" sz="half" idx="10"/>
          </p:nvPr>
        </p:nvSpPr>
        <p:spPr/>
        <p:txBody>
          <a:bodyPr/>
          <a:lstStyle/>
          <a:p>
            <a:fld id="{1DDC3700-F698-4AD1-9A69-050646D531EE}" type="datetimeFigureOut">
              <a:rPr lang="fr-FR" smtClean="0"/>
              <a:t>21/03/2016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6369037-DCF9-4EAA-8EEA-341EC7836F2C}" type="slidenum">
              <a:rPr lang="fr-FR" smtClean="0"/>
              <a:t>‹N°›</a:t>
            </a:fld>
            <a:endParaRPr lang="fr-FR"/>
          </a:p>
        </p:txBody>
      </p:sp>
    </p:spTree>
    <p:extLst>
      <p:ext uri="{BB962C8B-B14F-4D97-AF65-F5344CB8AC3E}">
        <p14:creationId xmlns:p14="http://schemas.microsoft.com/office/powerpoint/2010/main" val="332509757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DDC3700-F698-4AD1-9A69-050646D531EE}" type="datetimeFigureOut">
              <a:rPr lang="fr-FR" smtClean="0"/>
              <a:t>21/03/2016</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6369037-DCF9-4EAA-8EEA-341EC7836F2C}" type="slidenum">
              <a:rPr lang="fr-FR" smtClean="0"/>
              <a:t>‹N°›</a:t>
            </a:fld>
            <a:endParaRPr lang="fr-FR"/>
          </a:p>
        </p:txBody>
      </p:sp>
    </p:spTree>
    <p:extLst>
      <p:ext uri="{BB962C8B-B14F-4D97-AF65-F5344CB8AC3E}">
        <p14:creationId xmlns:p14="http://schemas.microsoft.com/office/powerpoint/2010/main" val="133416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1DDC3700-F698-4AD1-9A69-050646D531EE}" type="datetimeFigureOut">
              <a:rPr lang="fr-FR" smtClean="0"/>
              <a:t>21/03/2016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6369037-DCF9-4EAA-8EEA-341EC7836F2C}" type="slidenum">
              <a:rPr lang="fr-FR" smtClean="0"/>
              <a:t>‹N°›</a:t>
            </a:fld>
            <a:endParaRPr lang="fr-FR"/>
          </a:p>
        </p:txBody>
      </p:sp>
    </p:spTree>
    <p:extLst>
      <p:ext uri="{BB962C8B-B14F-4D97-AF65-F5344CB8AC3E}">
        <p14:creationId xmlns:p14="http://schemas.microsoft.com/office/powerpoint/2010/main" val="1569024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1DDC3700-F698-4AD1-9A69-050646D531EE}" type="datetimeFigureOut">
              <a:rPr lang="fr-FR" smtClean="0"/>
              <a:t>21/03/2016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6369037-DCF9-4EAA-8EEA-341EC7836F2C}" type="slidenum">
              <a:rPr lang="fr-FR" smtClean="0"/>
              <a:t>‹N°›</a:t>
            </a:fld>
            <a:endParaRPr lang="fr-FR"/>
          </a:p>
        </p:txBody>
      </p:sp>
    </p:spTree>
    <p:extLst>
      <p:ext uri="{BB962C8B-B14F-4D97-AF65-F5344CB8AC3E}">
        <p14:creationId xmlns:p14="http://schemas.microsoft.com/office/powerpoint/2010/main" val="190145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DDC3700-F698-4AD1-9A69-050646D531EE}" type="datetimeFigureOut">
              <a:rPr lang="fr-FR" smtClean="0"/>
              <a:t>21/03/2016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6369037-DCF9-4EAA-8EEA-341EC7836F2C}" type="slidenum">
              <a:rPr lang="fr-FR" smtClean="0"/>
              <a:t>‹N°›</a:t>
            </a:fld>
            <a:endParaRPr lang="fr-FR"/>
          </a:p>
        </p:txBody>
      </p:sp>
    </p:spTree>
    <p:extLst>
      <p:ext uri="{BB962C8B-B14F-4D97-AF65-F5344CB8AC3E}">
        <p14:creationId xmlns:p14="http://schemas.microsoft.com/office/powerpoint/2010/main" val="793361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DDC3700-F698-4AD1-9A69-050646D531EE}" type="datetimeFigureOut">
              <a:rPr lang="fr-FR" smtClean="0"/>
              <a:t>21/03/2016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6369037-DCF9-4EAA-8EEA-341EC7836F2C}" type="slidenum">
              <a:rPr lang="fr-FR" smtClean="0"/>
              <a:t>‹N°›</a:t>
            </a:fld>
            <a:endParaRPr lang="fr-FR"/>
          </a:p>
        </p:txBody>
      </p:sp>
    </p:spTree>
    <p:extLst>
      <p:ext uri="{BB962C8B-B14F-4D97-AF65-F5344CB8AC3E}">
        <p14:creationId xmlns:p14="http://schemas.microsoft.com/office/powerpoint/2010/main" val="3689965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DDC3700-F698-4AD1-9A69-050646D531EE}" type="datetimeFigureOut">
              <a:rPr lang="fr-FR" smtClean="0"/>
              <a:t>21/03/2016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6369037-DCF9-4EAA-8EEA-341EC7836F2C}" type="slidenum">
              <a:rPr lang="fr-FR" smtClean="0"/>
              <a:t>‹N°›</a:t>
            </a:fld>
            <a:endParaRPr lang="fr-FR"/>
          </a:p>
        </p:txBody>
      </p:sp>
    </p:spTree>
    <p:extLst>
      <p:ext uri="{BB962C8B-B14F-4D97-AF65-F5344CB8AC3E}">
        <p14:creationId xmlns:p14="http://schemas.microsoft.com/office/powerpoint/2010/main" val="39931014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uvaise BP">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a:xfrm>
            <a:off x="457200" y="1600200"/>
            <a:ext cx="5915000" cy="4525963"/>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DDC3700-F698-4AD1-9A69-050646D531EE}" type="datetimeFigureOut">
              <a:rPr lang="fr-FR" smtClean="0"/>
              <a:t>21/03/2016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6369037-DCF9-4EAA-8EEA-341EC7836F2C}" type="slidenum">
              <a:rPr lang="fr-FR" smtClean="0"/>
              <a:t>‹N°›</a:t>
            </a:fld>
            <a:endParaRPr lang="fr-FR"/>
          </a:p>
        </p:txBody>
      </p:sp>
      <p:sp>
        <p:nvSpPr>
          <p:cNvPr id="9" name="Rectangle 8"/>
          <p:cNvSpPr/>
          <p:nvPr userDrawn="1"/>
        </p:nvSpPr>
        <p:spPr>
          <a:xfrm>
            <a:off x="6588224" y="1628800"/>
            <a:ext cx="2088232" cy="4464496"/>
          </a:xfrm>
          <a:prstGeom prst="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l"/>
            <a:r>
              <a:rPr lang="fr-FR" sz="4000" smtClean="0">
                <a:solidFill>
                  <a:schemeClr val="accent5">
                    <a:lumMod val="50000"/>
                  </a:schemeClr>
                </a:solidFill>
              </a:rPr>
              <a:t>RAPPEL</a:t>
            </a:r>
          </a:p>
          <a:p>
            <a:pPr algn="l">
              <a:spcBef>
                <a:spcPts val="1200"/>
              </a:spcBef>
            </a:pPr>
            <a:r>
              <a:rPr lang="fr-FR" smtClean="0">
                <a:solidFill>
                  <a:schemeClr val="accent5">
                    <a:lumMod val="50000"/>
                  </a:schemeClr>
                </a:solidFill>
              </a:rPr>
              <a:t>Une BP</a:t>
            </a:r>
            <a:r>
              <a:rPr lang="fr-FR" baseline="0" smtClean="0">
                <a:solidFill>
                  <a:schemeClr val="accent5">
                    <a:lumMod val="50000"/>
                  </a:schemeClr>
                </a:solidFill>
              </a:rPr>
              <a:t> doit être : </a:t>
            </a:r>
          </a:p>
          <a:p>
            <a:pPr algn="l"/>
            <a:endParaRPr lang="fr-FR" baseline="0" smtClean="0">
              <a:solidFill>
                <a:schemeClr val="accent5">
                  <a:lumMod val="50000"/>
                </a:schemeClr>
              </a:solidFill>
            </a:endParaRPr>
          </a:p>
          <a:p>
            <a:pPr marL="285750" indent="-285750" algn="l">
              <a:spcBef>
                <a:spcPts val="600"/>
              </a:spcBef>
              <a:spcAft>
                <a:spcPts val="600"/>
              </a:spcAft>
              <a:buFont typeface="Wingdings" panose="05000000000000000000" pitchFamily="2" charset="2"/>
              <a:buChar char="ü"/>
            </a:pPr>
            <a:r>
              <a:rPr lang="fr-FR" baseline="0" smtClean="0">
                <a:solidFill>
                  <a:schemeClr val="accent5">
                    <a:lumMod val="50000"/>
                  </a:schemeClr>
                </a:solidFill>
              </a:rPr>
              <a:t>Universelle</a:t>
            </a:r>
          </a:p>
          <a:p>
            <a:pPr marL="285750" indent="-285750" algn="l">
              <a:spcBef>
                <a:spcPts val="600"/>
              </a:spcBef>
              <a:spcAft>
                <a:spcPts val="600"/>
              </a:spcAft>
              <a:buFont typeface="Wingdings" panose="05000000000000000000" pitchFamily="2" charset="2"/>
              <a:buChar char="ü"/>
            </a:pPr>
            <a:r>
              <a:rPr lang="fr-FR" baseline="0" smtClean="0">
                <a:solidFill>
                  <a:schemeClr val="accent5">
                    <a:lumMod val="50000"/>
                  </a:schemeClr>
                </a:solidFill>
              </a:rPr>
              <a:t>Consensuelle</a:t>
            </a:r>
          </a:p>
          <a:p>
            <a:pPr marL="285750" indent="-285750" algn="l">
              <a:spcBef>
                <a:spcPts val="600"/>
              </a:spcBef>
              <a:spcAft>
                <a:spcPts val="600"/>
              </a:spcAft>
              <a:buFont typeface="Wingdings" panose="05000000000000000000" pitchFamily="2" charset="2"/>
              <a:buChar char="ü"/>
            </a:pPr>
            <a:r>
              <a:rPr lang="fr-FR" baseline="0" smtClean="0">
                <a:solidFill>
                  <a:schemeClr val="accent5">
                    <a:lumMod val="50000"/>
                  </a:schemeClr>
                </a:solidFill>
              </a:rPr>
              <a:t>Vérifiable</a:t>
            </a:r>
          </a:p>
          <a:p>
            <a:pPr marL="285750" indent="-285750" algn="l">
              <a:spcBef>
                <a:spcPts val="600"/>
              </a:spcBef>
              <a:spcAft>
                <a:spcPts val="600"/>
              </a:spcAft>
              <a:buFont typeface="Wingdings" panose="05000000000000000000" pitchFamily="2" charset="2"/>
              <a:buChar char="ü"/>
            </a:pPr>
            <a:r>
              <a:rPr lang="fr-FR" baseline="0" smtClean="0">
                <a:solidFill>
                  <a:schemeClr val="accent5">
                    <a:lumMod val="50000"/>
                  </a:schemeClr>
                </a:solidFill>
              </a:rPr>
              <a:t>Réaliste</a:t>
            </a:r>
          </a:p>
          <a:p>
            <a:pPr marL="285750" indent="-285750" algn="l">
              <a:spcBef>
                <a:spcPts val="600"/>
              </a:spcBef>
              <a:spcAft>
                <a:spcPts val="600"/>
              </a:spcAft>
              <a:buFont typeface="Wingdings" panose="05000000000000000000" pitchFamily="2" charset="2"/>
              <a:buChar char="ü"/>
            </a:pPr>
            <a:r>
              <a:rPr lang="fr-FR" baseline="0" smtClean="0">
                <a:solidFill>
                  <a:schemeClr val="accent5">
                    <a:lumMod val="50000"/>
                  </a:schemeClr>
                </a:solidFill>
              </a:rPr>
              <a:t>Utile</a:t>
            </a:r>
          </a:p>
          <a:p>
            <a:pPr algn="l"/>
            <a:endParaRPr lang="fr-FR">
              <a:solidFill>
                <a:schemeClr val="accent5">
                  <a:lumMod val="50000"/>
                </a:schemeClr>
              </a:solidFill>
            </a:endParaRPr>
          </a:p>
        </p:txBody>
      </p:sp>
      <p:pic>
        <p:nvPicPr>
          <p:cNvPr id="3074" name="Picture 2" descr="Nouveau logo Opquas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50242" y="5445224"/>
            <a:ext cx="1764196" cy="45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0249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4" name="Espace réservé de la date 3"/>
          <p:cNvSpPr>
            <a:spLocks noGrp="1"/>
          </p:cNvSpPr>
          <p:nvPr>
            <p:ph type="dt" sz="half" idx="10"/>
          </p:nvPr>
        </p:nvSpPr>
        <p:spPr/>
        <p:txBody>
          <a:bodyPr/>
          <a:lstStyle/>
          <a:p>
            <a:fld id="{1DDC3700-F698-4AD1-9A69-050646D531EE}" type="datetimeFigureOut">
              <a:rPr lang="fr-FR" smtClean="0"/>
              <a:t>21/03/2016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6369037-DCF9-4EAA-8EEA-341EC7836F2C}" type="slidenum">
              <a:rPr lang="fr-FR" smtClean="0"/>
              <a:t>‹N°›</a:t>
            </a:fld>
            <a:endParaRPr lang="fr-FR"/>
          </a:p>
        </p:txBody>
      </p:sp>
    </p:spTree>
    <p:extLst>
      <p:ext uri="{BB962C8B-B14F-4D97-AF65-F5344CB8AC3E}">
        <p14:creationId xmlns:p14="http://schemas.microsoft.com/office/powerpoint/2010/main" val="117076387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1DDC3700-F698-4AD1-9A69-050646D531EE}" type="datetimeFigureOut">
              <a:rPr lang="fr-FR" smtClean="0"/>
              <a:t>21/03/2016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6369037-DCF9-4EAA-8EEA-341EC7836F2C}" type="slidenum">
              <a:rPr lang="fr-FR" smtClean="0"/>
              <a:t>‹N°›</a:t>
            </a:fld>
            <a:endParaRPr lang="fr-FR"/>
          </a:p>
        </p:txBody>
      </p:sp>
    </p:spTree>
    <p:extLst>
      <p:ext uri="{BB962C8B-B14F-4D97-AF65-F5344CB8AC3E}">
        <p14:creationId xmlns:p14="http://schemas.microsoft.com/office/powerpoint/2010/main" val="3391825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1DDC3700-F698-4AD1-9A69-050646D531EE}" type="datetimeFigureOut">
              <a:rPr lang="fr-FR" smtClean="0"/>
              <a:t>21/03/2016</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46369037-DCF9-4EAA-8EEA-341EC7836F2C}" type="slidenum">
              <a:rPr lang="fr-FR" smtClean="0"/>
              <a:t>‹N°›</a:t>
            </a:fld>
            <a:endParaRPr lang="fr-FR"/>
          </a:p>
        </p:txBody>
      </p:sp>
    </p:spTree>
    <p:extLst>
      <p:ext uri="{BB962C8B-B14F-4D97-AF65-F5344CB8AC3E}">
        <p14:creationId xmlns:p14="http://schemas.microsoft.com/office/powerpoint/2010/main" val="46441592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iveau1">
    <p:spTree>
      <p:nvGrpSpPr>
        <p:cNvPr id="1" name=""/>
        <p:cNvGrpSpPr/>
        <p:nvPr/>
      </p:nvGrpSpPr>
      <p:grpSpPr>
        <a:xfrm>
          <a:off x="0" y="0"/>
          <a:ext cx="0" cy="0"/>
          <a:chOff x="0" y="0"/>
          <a:chExt cx="0" cy="0"/>
        </a:xfrm>
      </p:grpSpPr>
      <p:sp>
        <p:nvSpPr>
          <p:cNvPr id="2" name="Titre 1"/>
          <p:cNvSpPr>
            <a:spLocks noGrp="1"/>
          </p:cNvSpPr>
          <p:nvPr>
            <p:ph type="title"/>
          </p:nvPr>
        </p:nvSpPr>
        <p:spPr>
          <a:xfrm>
            <a:off x="457200" y="206570"/>
            <a:ext cx="6419056" cy="1143000"/>
          </a:xfrm>
          <a:ln>
            <a:noFill/>
          </a:ln>
        </p:spPr>
        <p:style>
          <a:lnRef idx="2">
            <a:schemeClr val="accent5"/>
          </a:lnRef>
          <a:fillRef idx="1">
            <a:schemeClr val="lt1"/>
          </a:fillRef>
          <a:effectRef idx="0">
            <a:schemeClr val="accent5"/>
          </a:effectRef>
          <a:fontRef idx="none"/>
        </p:style>
        <p:txBody>
          <a:bodyPr anchor="t">
            <a:normAutofit/>
          </a:bodyPr>
          <a:lstStyle>
            <a:lvl1pPr>
              <a:defRPr sz="3600" b="1"/>
            </a:lvl1p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1DDC3700-F698-4AD1-9A69-050646D531EE}" type="datetimeFigureOut">
              <a:rPr lang="fr-FR" smtClean="0"/>
              <a:t>21/03/2016</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6369037-DCF9-4EAA-8EEA-341EC7836F2C}" type="slidenum">
              <a:rPr lang="fr-FR" smtClean="0"/>
              <a:t>‹N°›</a:t>
            </a:fld>
            <a:endParaRPr lang="fr-FR"/>
          </a:p>
        </p:txBody>
      </p:sp>
      <p:sp>
        <p:nvSpPr>
          <p:cNvPr id="7" name="Espace réservé du texte 6"/>
          <p:cNvSpPr>
            <a:spLocks noGrp="1"/>
          </p:cNvSpPr>
          <p:nvPr>
            <p:ph type="body" sz="quarter" idx="13"/>
          </p:nvPr>
        </p:nvSpPr>
        <p:spPr>
          <a:xfrm>
            <a:off x="7092950" y="496418"/>
            <a:ext cx="1943100" cy="916458"/>
          </a:xfrm>
        </p:spPr>
        <p:style>
          <a:lnRef idx="2">
            <a:schemeClr val="accent5"/>
          </a:lnRef>
          <a:fillRef idx="1">
            <a:schemeClr val="lt1"/>
          </a:fillRef>
          <a:effectRef idx="0">
            <a:schemeClr val="accent5"/>
          </a:effectRef>
          <a:fontRef idx="none"/>
        </p:style>
        <p:txBody>
          <a:bodyPr>
            <a:noAutofit/>
          </a:bodyPr>
          <a:lstStyle>
            <a:lvl1pPr marL="0" indent="0" algn="ctr">
              <a:buNone/>
              <a:defRPr sz="5400" b="1"/>
            </a:lvl1pPr>
            <a:lvl2pPr marL="457200" indent="0">
              <a:buNone/>
              <a:defRPr/>
            </a:lvl2pPr>
            <a:lvl3pPr marL="914400" indent="0">
              <a:buNone/>
              <a:defRPr/>
            </a:lvl3pPr>
            <a:lvl4pPr marL="1371600" indent="0">
              <a:buNone/>
              <a:defRPr/>
            </a:lvl4pPr>
            <a:lvl5pPr marL="1828800" indent="0">
              <a:buNone/>
              <a:defRPr/>
            </a:lvl5pPr>
          </a:lstStyle>
          <a:p>
            <a:pPr lvl="0"/>
            <a:endParaRPr lang="fr-FR" dirty="0" smtClean="0"/>
          </a:p>
        </p:txBody>
      </p:sp>
      <p:sp>
        <p:nvSpPr>
          <p:cNvPr id="8" name="ZoneTexte 7"/>
          <p:cNvSpPr txBox="1"/>
          <p:nvPr userDrawn="1"/>
        </p:nvSpPr>
        <p:spPr>
          <a:xfrm>
            <a:off x="7092280" y="206570"/>
            <a:ext cx="1944216" cy="288032"/>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oAutofit/>
          </a:bodyPr>
          <a:lstStyle>
            <a:lvl1pPr lvl="0" indent="0" algn="ctr">
              <a:spcBef>
                <a:spcPct val="20000"/>
              </a:spcBef>
              <a:buFont typeface="Arial" panose="020B0604020202020204" pitchFamily="34" charset="0"/>
              <a:buNone/>
              <a:defRPr sz="5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sz="1400" smtClean="0"/>
              <a:t>Bonne pratique n°</a:t>
            </a:r>
            <a:endParaRPr lang="fr-FR" sz="1400"/>
          </a:p>
        </p:txBody>
      </p:sp>
      <p:sp>
        <p:nvSpPr>
          <p:cNvPr id="12" name="Espace réservé du texte 6"/>
          <p:cNvSpPr txBox="1">
            <a:spLocks/>
          </p:cNvSpPr>
          <p:nvPr userDrawn="1"/>
        </p:nvSpPr>
        <p:spPr>
          <a:xfrm>
            <a:off x="7092280" y="1412776"/>
            <a:ext cx="576064" cy="252028"/>
          </a:xfrm>
          <a:prstGeom prst="rect">
            <a:avLst/>
          </a:prstGeom>
          <a:solidFill>
            <a:schemeClr val="accent5">
              <a:lumMod val="5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a:t>niv1</a:t>
            </a:r>
            <a:endParaRPr lang="fr-FR" dirty="0"/>
          </a:p>
        </p:txBody>
      </p:sp>
      <p:sp>
        <p:nvSpPr>
          <p:cNvPr id="13" name="Espace réservé du texte 6"/>
          <p:cNvSpPr txBox="1">
            <a:spLocks/>
          </p:cNvSpPr>
          <p:nvPr userDrawn="1"/>
        </p:nvSpPr>
        <p:spPr>
          <a:xfrm>
            <a:off x="7776356" y="1412776"/>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a:t>niv 2</a:t>
            </a:r>
            <a:endParaRPr lang="fr-FR" dirty="0"/>
          </a:p>
        </p:txBody>
      </p:sp>
      <p:sp>
        <p:nvSpPr>
          <p:cNvPr id="14" name="Espace réservé du texte 6"/>
          <p:cNvSpPr txBox="1">
            <a:spLocks/>
          </p:cNvSpPr>
          <p:nvPr userDrawn="1"/>
        </p:nvSpPr>
        <p:spPr>
          <a:xfrm>
            <a:off x="8460432" y="1412776"/>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smtClean="0">
                <a:solidFill>
                  <a:schemeClr val="bg1">
                    <a:lumMod val="75000"/>
                  </a:schemeClr>
                </a:solidFill>
              </a:rPr>
              <a:t>niv 3</a:t>
            </a:r>
            <a:endParaRPr lang="fr-FR" dirty="0">
              <a:solidFill>
                <a:schemeClr val="bg1">
                  <a:lumMod val="75000"/>
                </a:schemeClr>
              </a:solidFill>
            </a:endParaRPr>
          </a:p>
        </p:txBody>
      </p:sp>
    </p:spTree>
    <p:extLst>
      <p:ext uri="{BB962C8B-B14F-4D97-AF65-F5344CB8AC3E}">
        <p14:creationId xmlns:p14="http://schemas.microsoft.com/office/powerpoint/2010/main" val="153772759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iveau2">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6419056" cy="1143000"/>
          </a:xfrm>
          <a:ln>
            <a:noFill/>
          </a:ln>
        </p:spPr>
        <p:style>
          <a:lnRef idx="2">
            <a:schemeClr val="accent5"/>
          </a:lnRef>
          <a:fillRef idx="1">
            <a:schemeClr val="lt1"/>
          </a:fillRef>
          <a:effectRef idx="0">
            <a:schemeClr val="accent5"/>
          </a:effectRef>
          <a:fontRef idx="none"/>
        </p:style>
        <p:txBody>
          <a:bodyPr anchor="t">
            <a:normAutofit/>
          </a:bodyPr>
          <a:lstStyle>
            <a:lvl1pPr>
              <a:defRPr sz="3600" b="1"/>
            </a:lvl1p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1DDC3700-F698-4AD1-9A69-050646D531EE}" type="datetimeFigureOut">
              <a:rPr lang="fr-FR" smtClean="0"/>
              <a:t>21/03/2016</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6369037-DCF9-4EAA-8EEA-341EC7836F2C}" type="slidenum">
              <a:rPr lang="fr-FR" smtClean="0"/>
              <a:t>‹N°›</a:t>
            </a:fld>
            <a:endParaRPr lang="fr-FR"/>
          </a:p>
        </p:txBody>
      </p:sp>
      <p:sp>
        <p:nvSpPr>
          <p:cNvPr id="7" name="Espace réservé du texte 6"/>
          <p:cNvSpPr>
            <a:spLocks noGrp="1"/>
          </p:cNvSpPr>
          <p:nvPr>
            <p:ph type="body" sz="quarter" idx="13"/>
          </p:nvPr>
        </p:nvSpPr>
        <p:spPr>
          <a:xfrm>
            <a:off x="7092950" y="496418"/>
            <a:ext cx="1943100" cy="916458"/>
          </a:xfrm>
        </p:spPr>
        <p:style>
          <a:lnRef idx="2">
            <a:schemeClr val="accent5"/>
          </a:lnRef>
          <a:fillRef idx="1">
            <a:schemeClr val="lt1"/>
          </a:fillRef>
          <a:effectRef idx="0">
            <a:schemeClr val="accent5"/>
          </a:effectRef>
          <a:fontRef idx="none"/>
        </p:style>
        <p:txBody>
          <a:bodyPr>
            <a:noAutofit/>
          </a:bodyPr>
          <a:lstStyle>
            <a:lvl1pPr marL="0" indent="0" algn="ctr">
              <a:buNone/>
              <a:defRPr sz="5400" b="1"/>
            </a:lvl1pPr>
            <a:lvl2pPr marL="457200" indent="0">
              <a:buNone/>
              <a:defRPr/>
            </a:lvl2pPr>
            <a:lvl3pPr marL="914400" indent="0">
              <a:buNone/>
              <a:defRPr/>
            </a:lvl3pPr>
            <a:lvl4pPr marL="1371600" indent="0">
              <a:buNone/>
              <a:defRPr/>
            </a:lvl4pPr>
            <a:lvl5pPr marL="1828800" indent="0">
              <a:buNone/>
              <a:defRPr/>
            </a:lvl5pPr>
          </a:lstStyle>
          <a:p>
            <a:pPr lvl="0"/>
            <a:endParaRPr lang="fr-FR" dirty="0" smtClean="0"/>
          </a:p>
        </p:txBody>
      </p:sp>
      <p:sp>
        <p:nvSpPr>
          <p:cNvPr id="8" name="ZoneTexte 7"/>
          <p:cNvSpPr txBox="1"/>
          <p:nvPr userDrawn="1"/>
        </p:nvSpPr>
        <p:spPr>
          <a:xfrm>
            <a:off x="7092280" y="188640"/>
            <a:ext cx="1944216" cy="307777"/>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oAutofit/>
          </a:bodyPr>
          <a:lstStyle>
            <a:defPPr>
              <a:defRPr lang="fr-FR"/>
            </a:defPPr>
            <a:lvl1pPr lvl="0" indent="0" algn="ctr">
              <a:spcBef>
                <a:spcPct val="20000"/>
              </a:spcBef>
              <a:buFont typeface="Arial" panose="020B0604020202020204" pitchFamily="34" charset="0"/>
              <a:buNone/>
              <a:defRPr sz="1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smtClean="0"/>
              <a:t>Bonne pratique n°</a:t>
            </a:r>
            <a:endParaRPr lang="fr-FR"/>
          </a:p>
        </p:txBody>
      </p:sp>
      <p:sp>
        <p:nvSpPr>
          <p:cNvPr id="12" name="Espace réservé du texte 6"/>
          <p:cNvSpPr txBox="1">
            <a:spLocks/>
          </p:cNvSpPr>
          <p:nvPr userDrawn="1"/>
        </p:nvSpPr>
        <p:spPr>
          <a:xfrm>
            <a:off x="7092280" y="1412776"/>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a:t>niv1</a:t>
            </a:r>
            <a:endParaRPr lang="fr-FR" dirty="0"/>
          </a:p>
        </p:txBody>
      </p:sp>
      <p:sp>
        <p:nvSpPr>
          <p:cNvPr id="13" name="Espace réservé du texte 6"/>
          <p:cNvSpPr txBox="1">
            <a:spLocks/>
          </p:cNvSpPr>
          <p:nvPr userDrawn="1"/>
        </p:nvSpPr>
        <p:spPr>
          <a:xfrm>
            <a:off x="7776356" y="1412776"/>
            <a:ext cx="576064" cy="252028"/>
          </a:xfrm>
          <a:prstGeom prst="rect">
            <a:avLst/>
          </a:prstGeom>
          <a:solidFill>
            <a:schemeClr val="accent5">
              <a:lumMod val="5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a:t>niv 2</a:t>
            </a:r>
            <a:endParaRPr lang="fr-FR" dirty="0"/>
          </a:p>
        </p:txBody>
      </p:sp>
      <p:sp>
        <p:nvSpPr>
          <p:cNvPr id="14" name="Espace réservé du texte 6"/>
          <p:cNvSpPr txBox="1">
            <a:spLocks/>
          </p:cNvSpPr>
          <p:nvPr userDrawn="1"/>
        </p:nvSpPr>
        <p:spPr>
          <a:xfrm>
            <a:off x="8460432" y="1412776"/>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smtClean="0">
                <a:solidFill>
                  <a:schemeClr val="bg1">
                    <a:lumMod val="75000"/>
                  </a:schemeClr>
                </a:solidFill>
              </a:rPr>
              <a:t>niv 3</a:t>
            </a:r>
            <a:endParaRPr lang="fr-FR" dirty="0">
              <a:solidFill>
                <a:schemeClr val="bg1">
                  <a:lumMod val="75000"/>
                </a:schemeClr>
              </a:solidFill>
            </a:endParaRPr>
          </a:p>
        </p:txBody>
      </p:sp>
    </p:spTree>
    <p:extLst>
      <p:ext uri="{BB962C8B-B14F-4D97-AF65-F5344CB8AC3E}">
        <p14:creationId xmlns:p14="http://schemas.microsoft.com/office/powerpoint/2010/main" val="287275236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iveau3">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6419056" cy="1143000"/>
          </a:xfrm>
          <a:ln>
            <a:noFill/>
          </a:ln>
        </p:spPr>
        <p:style>
          <a:lnRef idx="2">
            <a:schemeClr val="accent5"/>
          </a:lnRef>
          <a:fillRef idx="1">
            <a:schemeClr val="lt1"/>
          </a:fillRef>
          <a:effectRef idx="0">
            <a:schemeClr val="accent5"/>
          </a:effectRef>
          <a:fontRef idx="none"/>
        </p:style>
        <p:txBody>
          <a:bodyPr anchor="t">
            <a:normAutofit/>
          </a:bodyPr>
          <a:lstStyle>
            <a:lvl1pPr>
              <a:defRPr sz="3600" b="1"/>
            </a:lvl1p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1DDC3700-F698-4AD1-9A69-050646D531EE}" type="datetimeFigureOut">
              <a:rPr lang="fr-FR" smtClean="0"/>
              <a:t>21/03/2016</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6369037-DCF9-4EAA-8EEA-341EC7836F2C}" type="slidenum">
              <a:rPr lang="fr-FR" smtClean="0"/>
              <a:t>‹N°›</a:t>
            </a:fld>
            <a:endParaRPr lang="fr-FR"/>
          </a:p>
        </p:txBody>
      </p:sp>
      <p:sp>
        <p:nvSpPr>
          <p:cNvPr id="7" name="Espace réservé du texte 6"/>
          <p:cNvSpPr>
            <a:spLocks noGrp="1"/>
          </p:cNvSpPr>
          <p:nvPr>
            <p:ph type="body" sz="quarter" idx="13"/>
          </p:nvPr>
        </p:nvSpPr>
        <p:spPr>
          <a:xfrm>
            <a:off x="7092950" y="496418"/>
            <a:ext cx="1943100" cy="916458"/>
          </a:xfrm>
        </p:spPr>
        <p:style>
          <a:lnRef idx="2">
            <a:schemeClr val="accent5"/>
          </a:lnRef>
          <a:fillRef idx="1">
            <a:schemeClr val="lt1"/>
          </a:fillRef>
          <a:effectRef idx="0">
            <a:schemeClr val="accent5"/>
          </a:effectRef>
          <a:fontRef idx="none"/>
        </p:style>
        <p:txBody>
          <a:bodyPr>
            <a:noAutofit/>
          </a:bodyPr>
          <a:lstStyle>
            <a:lvl1pPr marL="0" indent="0" algn="ctr">
              <a:buNone/>
              <a:defRPr sz="5400" b="1"/>
            </a:lvl1pPr>
            <a:lvl2pPr marL="457200" indent="0">
              <a:buNone/>
              <a:defRPr/>
            </a:lvl2pPr>
            <a:lvl3pPr marL="914400" indent="0">
              <a:buNone/>
              <a:defRPr/>
            </a:lvl3pPr>
            <a:lvl4pPr marL="1371600" indent="0">
              <a:buNone/>
              <a:defRPr/>
            </a:lvl4pPr>
            <a:lvl5pPr marL="1828800" indent="0">
              <a:buNone/>
              <a:defRPr/>
            </a:lvl5pPr>
          </a:lstStyle>
          <a:p>
            <a:pPr lvl="0"/>
            <a:endParaRPr lang="fr-FR" dirty="0" smtClean="0"/>
          </a:p>
        </p:txBody>
      </p:sp>
      <p:sp>
        <p:nvSpPr>
          <p:cNvPr id="8" name="ZoneTexte 7"/>
          <p:cNvSpPr txBox="1"/>
          <p:nvPr userDrawn="1"/>
        </p:nvSpPr>
        <p:spPr>
          <a:xfrm>
            <a:off x="7092280" y="188640"/>
            <a:ext cx="1944216" cy="307777"/>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oAutofit/>
          </a:bodyPr>
          <a:lstStyle>
            <a:defPPr>
              <a:defRPr lang="fr-FR"/>
            </a:defPPr>
            <a:lvl1pPr lvl="0" indent="0" algn="ctr">
              <a:spcBef>
                <a:spcPct val="20000"/>
              </a:spcBef>
              <a:buFont typeface="Arial" panose="020B0604020202020204" pitchFamily="34" charset="0"/>
              <a:buNone/>
              <a:defRPr sz="1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smtClean="0"/>
              <a:t>Bonne pratique n°</a:t>
            </a:r>
            <a:endParaRPr lang="fr-FR"/>
          </a:p>
        </p:txBody>
      </p:sp>
      <p:sp>
        <p:nvSpPr>
          <p:cNvPr id="12" name="Espace réservé du texte 6"/>
          <p:cNvSpPr txBox="1">
            <a:spLocks/>
          </p:cNvSpPr>
          <p:nvPr userDrawn="1"/>
        </p:nvSpPr>
        <p:spPr>
          <a:xfrm>
            <a:off x="7092280" y="1412776"/>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a:t>niv1</a:t>
            </a:r>
            <a:endParaRPr lang="fr-FR" dirty="0"/>
          </a:p>
        </p:txBody>
      </p:sp>
      <p:sp>
        <p:nvSpPr>
          <p:cNvPr id="13" name="Espace réservé du texte 6"/>
          <p:cNvSpPr txBox="1">
            <a:spLocks/>
          </p:cNvSpPr>
          <p:nvPr userDrawn="1"/>
        </p:nvSpPr>
        <p:spPr>
          <a:xfrm>
            <a:off x="7776356" y="1412776"/>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a:t>niv 2</a:t>
            </a:r>
            <a:endParaRPr lang="fr-FR" dirty="0"/>
          </a:p>
        </p:txBody>
      </p:sp>
      <p:sp>
        <p:nvSpPr>
          <p:cNvPr id="14" name="Espace réservé du texte 6"/>
          <p:cNvSpPr txBox="1">
            <a:spLocks/>
          </p:cNvSpPr>
          <p:nvPr userDrawn="1"/>
        </p:nvSpPr>
        <p:spPr>
          <a:xfrm>
            <a:off x="8460432" y="1412776"/>
            <a:ext cx="576064" cy="252028"/>
          </a:xfrm>
          <a:prstGeom prst="rect">
            <a:avLst/>
          </a:prstGeom>
          <a:solidFill>
            <a:schemeClr val="accent5">
              <a:lumMod val="5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smtClean="0"/>
              <a:t>niv 3</a:t>
            </a:r>
            <a:endParaRPr lang="fr-FR" dirty="0"/>
          </a:p>
        </p:txBody>
      </p:sp>
    </p:spTree>
    <p:extLst>
      <p:ext uri="{BB962C8B-B14F-4D97-AF65-F5344CB8AC3E}">
        <p14:creationId xmlns:p14="http://schemas.microsoft.com/office/powerpoint/2010/main" val="287275236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DC3700-F698-4AD1-9A69-050646D531EE}" type="datetimeFigureOut">
              <a:rPr lang="fr-FR" smtClean="0"/>
              <a:t>21/03/2016</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369037-DCF9-4EAA-8EEA-341EC7836F2C}" type="slidenum">
              <a:rPr lang="fr-FR" smtClean="0"/>
              <a:t>‹N°›</a:t>
            </a:fld>
            <a:endParaRPr lang="fr-FR"/>
          </a:p>
        </p:txBody>
      </p:sp>
    </p:spTree>
    <p:extLst>
      <p:ext uri="{BB962C8B-B14F-4D97-AF65-F5344CB8AC3E}">
        <p14:creationId xmlns:p14="http://schemas.microsoft.com/office/powerpoint/2010/main" val="4152950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53" r:id="rId6"/>
    <p:sldLayoutId id="2147483654" r:id="rId7"/>
    <p:sldLayoutId id="2147483660" r:id="rId8"/>
    <p:sldLayoutId id="2147483661" r:id="rId9"/>
    <p:sldLayoutId id="2147483655" r:id="rId10"/>
    <p:sldLayoutId id="2147483656" r:id="rId11"/>
    <p:sldLayoutId id="2147483657" r:id="rId12"/>
    <p:sldLayoutId id="2147483658" r:id="rId13"/>
    <p:sldLayoutId id="2147483659"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creativecommons.org/licenses"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chart" Target="../charts/char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9.xml"/><Relationship Id="rId5" Type="http://schemas.openxmlformats.org/officeDocument/2006/relationships/hyperlink" Target="http://www.iledefrance.fr/content1" TargetMode="External"/><Relationship Id="rId4" Type="http://schemas.openxmlformats.org/officeDocument/2006/relationships/hyperlink" Target="http://www.iledefrance.fr/contenu1"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19.jpeg"/></Relationships>
</file>

<file path=ppt/slides/_rels/slide1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4.xml"/><Relationship Id="rId1" Type="http://schemas.openxmlformats.org/officeDocument/2006/relationships/slideLayout" Target="../slideLayouts/slideLayout8.xml"/><Relationship Id="rId4" Type="http://schemas.openxmlformats.org/officeDocument/2006/relationships/image" Target="../media/image124.png"/></Relationships>
</file>

<file path=ppt/slides/_rels/slide16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6.xml"/><Relationship Id="rId1" Type="http://schemas.openxmlformats.org/officeDocument/2006/relationships/slideLayout" Target="../slideLayouts/slideLayout8.xml"/><Relationship Id="rId4" Type="http://schemas.openxmlformats.org/officeDocument/2006/relationships/image" Target="../media/image128.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9.xml"/><Relationship Id="rId1" Type="http://schemas.openxmlformats.org/officeDocument/2006/relationships/slideLayout" Target="../slideLayouts/slideLayout8.xml"/><Relationship Id="rId4" Type="http://schemas.openxmlformats.org/officeDocument/2006/relationships/image" Target="../media/image130.png"/></Relationships>
</file>

<file path=ppt/slides/_rels/slide17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0.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3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32.xml"/><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4.xml"/><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40.xml"/><Relationship Id="rId1" Type="http://schemas.openxmlformats.org/officeDocument/2006/relationships/slideLayout" Target="../slideLayouts/slideLayout9.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7.xml"/><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9.xml"/></Relationships>
</file>

<file path=ppt/slides/_rels/slide20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53.xml"/><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5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9.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7.xml"/><Relationship Id="rId1" Type="http://schemas.openxmlformats.org/officeDocument/2006/relationships/slideLayout" Target="../slideLayouts/slideLayout9.xml"/></Relationships>
</file>

<file path=ppt/slides/_rels/slide22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68.xml"/><Relationship Id="rId1" Type="http://schemas.openxmlformats.org/officeDocument/2006/relationships/slideLayout" Target="../slideLayouts/slideLayout9.xml"/><Relationship Id="rId4" Type="http://schemas.openxmlformats.org/officeDocument/2006/relationships/image" Target="../media/image154.png"/></Relationships>
</file>

<file path=ppt/slides/_rels/slide2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3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2" Type="http://schemas.openxmlformats.org/officeDocument/2006/relationships/hyperlink" Target="https://checklists.opquast.com/oqs-v3/workshops/criterion/41361" TargetMode="Externa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7.jpeg"/><Relationship Id="rId2" Type="http://schemas.openxmlformats.org/officeDocument/2006/relationships/hyperlink" Target="http://creativecommons.org/licenses" TargetMode="External"/><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www.cdiscount.com/electromenager/v-110-0.html#cm_sp=PA:B:NCL:50:1:090915"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3095" y="6007326"/>
            <a:ext cx="8629385" cy="6487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75"/>
            <a:r>
              <a:rPr lang="fr-FR" sz="1400" dirty="0">
                <a:solidFill>
                  <a:schemeClr val="tx1"/>
                </a:solidFill>
              </a:rPr>
              <a:t>Ce support est en </a:t>
            </a:r>
            <a:r>
              <a:rPr lang="fr-FR" sz="1400" dirty="0" err="1">
                <a:solidFill>
                  <a:schemeClr val="tx1"/>
                </a:solidFill>
              </a:rPr>
              <a:t>Creative</a:t>
            </a:r>
            <a:r>
              <a:rPr lang="fr-FR" sz="1400" dirty="0">
                <a:solidFill>
                  <a:schemeClr val="tx1"/>
                </a:solidFill>
              </a:rPr>
              <a:t> Commons (</a:t>
            </a:r>
            <a:r>
              <a:rPr lang="fr-FR" sz="1400" dirty="0">
                <a:solidFill>
                  <a:schemeClr val="tx1"/>
                </a:solidFill>
                <a:hlinkClick r:id="rId2"/>
              </a:rPr>
              <a:t>http://</a:t>
            </a:r>
            <a:r>
              <a:rPr lang="fr-FR" sz="1400" dirty="0" smtClean="0">
                <a:solidFill>
                  <a:schemeClr val="tx1"/>
                </a:solidFill>
                <a:hlinkClick r:id="rId2"/>
              </a:rPr>
              <a:t>creativecommons.org/licenses</a:t>
            </a:r>
            <a:r>
              <a:rPr lang="fr-FR" sz="1400" dirty="0" smtClean="0">
                <a:solidFill>
                  <a:schemeClr val="tx1"/>
                </a:solidFill>
              </a:rPr>
              <a:t>)</a:t>
            </a:r>
          </a:p>
          <a:p>
            <a:pPr marL="1793875"/>
            <a:r>
              <a:rPr lang="fr-FR" sz="1400" dirty="0">
                <a:solidFill>
                  <a:schemeClr val="tx1"/>
                </a:solidFill>
              </a:rPr>
              <a:t>CC BY-SA - Attribution - Partage dans les Mêmes Conditions  </a:t>
            </a:r>
          </a:p>
        </p:txBody>
      </p:sp>
      <p:sp>
        <p:nvSpPr>
          <p:cNvPr id="2" name="Title 1"/>
          <p:cNvSpPr>
            <a:spLocks noGrp="1"/>
          </p:cNvSpPr>
          <p:nvPr>
            <p:ph type="ctrTitle"/>
          </p:nvPr>
        </p:nvSpPr>
        <p:spPr/>
        <p:txBody>
          <a:bodyPr/>
          <a:lstStyle/>
          <a:p>
            <a:r>
              <a:rPr lang="fr-FR" dirty="0" smtClean="0"/>
              <a:t>226 bonnes </a:t>
            </a:r>
            <a:r>
              <a:rPr lang="fr-FR" dirty="0"/>
              <a:t>pratiques </a:t>
            </a:r>
            <a:br>
              <a:rPr lang="fr-FR" dirty="0"/>
            </a:br>
            <a:r>
              <a:rPr lang="fr-FR" dirty="0"/>
              <a:t>par le menu</a:t>
            </a:r>
          </a:p>
        </p:txBody>
      </p:sp>
      <p:pic>
        <p:nvPicPr>
          <p:cNvPr id="4" name="Picture 3"/>
          <p:cNvPicPr>
            <a:picLocks noChangeAspect="1"/>
          </p:cNvPicPr>
          <p:nvPr/>
        </p:nvPicPr>
        <p:blipFill>
          <a:blip r:embed="rId3"/>
          <a:stretch>
            <a:fillRect/>
          </a:stretch>
        </p:blipFill>
        <p:spPr>
          <a:xfrm>
            <a:off x="2267744" y="553988"/>
            <a:ext cx="3816424" cy="3292147"/>
          </a:xfrm>
          <a:prstGeom prst="rect">
            <a:avLst/>
          </a:prstGeom>
        </p:spPr>
      </p:pic>
      <p:sp>
        <p:nvSpPr>
          <p:cNvPr id="5" name="AutoShape 2" descr="https://encrypted-tbn0.gstatic.com/images?q=tbn:ANd9GcT9mlNqg1HOGLXOM7Bh-YWzrCzIFL0SepI890Aj0TxbvRLNZZNC"/>
          <p:cNvSpPr>
            <a:spLocks noChangeAspect="1" noChangeArrowheads="1"/>
          </p:cNvSpPr>
          <p:nvPr/>
        </p:nvSpPr>
        <p:spPr bwMode="auto">
          <a:xfrm>
            <a:off x="63500" y="-136525"/>
            <a:ext cx="2971800" cy="3457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4" descr="data:image/jpeg;base64,/9j/4AAQSkZJRgABAQAAAQABAAD/2wCEAAkGBxQPDxUUEBQVFRUUFhQUFBQVFhYVFxQWGhQYGBQVFxcYHSggGRolHRQWIjEhJSkrLi4uFx83ODMtNygtLi0BCgoKDg0OGxAQGywmICUsLDc3NC0sLC8sLTQtMCwsLS00LCwsLSwsLCwsLywsLCwsLCwsLCwtLCwsLCwsLCwsLP/AABEIAPAA0gMBIgACEQEDEQH/xAAcAAEAAgMBAQEAAAAAAAAAAAAABQYBAwQHAgj/xABHEAACAQMCAwQFCAcGBAcAAAABAgMABBESIQUxQQYTUWEUIjJxgQcjQlJicpGhM0OCkqKxwRUkU2ODsjR0s+EIREWTo8LR/8QAGwEBAAIDAQEAAAAAAAAAAAAAAAQFAgMGAQf/xAAxEQACAQMCAwYEBgMAAAAAAAAAAQIDBBESIQUxQRMiUWFxwQYygaEUI5Gx0fFC4fD/2gAMAwEAAhEDEQA/APb8UxWaUBjFMVycT4nHax65mwMgKACzOx5KijdmPgKjFu76feKGK3Q8jcEySHzMUZAX98n3UBPYpVdufToEMkl1Z6VBLF7eSJQPEv3xx+FQUfbC7uFIihiiAJHpDM7o4+tFEVRj72wPfWmtXp0Y6qjwjKEJTeEi/E1xTcYt4zh54VPg0iD+Zqgz2Hfb3MktweokchPcIkwmPga+oeHQp7EUa+5FH9KpKvxDRi8Qi39iXGyk+bL1Hx21Y4W4gJ8BLGf613I4YZUgjxByPyrzp7KNhho4yPNFP9K504PChzEphOc6oWaE589BAPxrGHxHSb70Gvueuxl0Z6dWcVQbXi95bcnW6T6kuI5cfZlUaW9zKPfVm4J2jhuyVUlJVGXgkGmRfPHJl+0pI86uLa9oXCzTln9yLOlOHzImMUxSs1LNZjFMVmlAYxTFZpQGMUxWaUBjFMVmlAYxTFZpQGMUxWaUApSlAKxmsmq32m4hK+u2tDiTumkmmxnuI8HTgdZXIIUHkASeQBAj7DjNs05uruaNWOtLSJmGpIFbSZQg31SEE6sezpHjmUn7Z2SIzekRsVHsIdUjHkFVOZYnYDFfHZS1t7LhsToqRJ3Ecsj7DPzYLO7Hc/GqzJcNfTC5lXCrn0WMjBjQ/rGHSRx+6NvGod7eQtaeuX0XibaNJ1JYQupJb1xJdjCg5its5SPwaTG0kv5L08T05rFK4O6uqlxPXN/6LinTjBYQpSlRTMUpSgFaLuzSXGoHKnKOpKuh8UcbqfdW+lZwqShLVF4Z40msM6eGdp5bXC3uZYhgC6VfXTp8+ijl9tRjxA51c7edZFDxsGVhlWUghh0II5iqHXJDaNCT6LNLbhyS6RaCjHmWCurBCepXGetdPZcfSWm4/Ve6IFWz6wPS81mvOHvLqEFxeykKM4liikX4qiKx+Bqa7O9uraeJfSJooZtTIyO3d6irEB1EmDpYDIz41eWt9RuU+zfIiVKMqfzFtpXxFKHAKEMDyIIIPuIr7qYahSlKAUpSgFKUoBSlKAUpSgNV3OIo2dvZRWdvcoJP5CojspakWwklHztye/mz4uMqnuVNKD7tdnaC0M9nPEvtSRSIvvZCB+ZrnsOMx/2etydkWHW45FCi/OIR0IKkY8RQFInndscNYYjs2zMekserVZxjxGnBbzjx1ruqGteHuWS5yBPKxe4zydZDnuzjqg0hT00+ZqZrhOL3Kr1sxeUtvT+y4tqeiGGtxSlKqCQKUpQClKUApSlAZrFarsOUPdFQ+2nWCV57g4OdxtnpXLY8SEjd3IpimAyY2Ocjq0bcnXzG4zuBW6NGUo6l0/X19DFySeDvrDqGGGAI8Dv/ADoTjc8huSa5be4kuc+hQtOBn50nu4MjoJCDr/YBrZbW1atLFJNmNScYLvHzHw4QtrtWNu/PMWyMftxew4+GfMVcey/HTdK6SgJPDgSqvskNnRKmd9DYPuII6V532Qi4nxG5kW6iexhRTh1jUuX1ABQZQQRjUcgdBVrteCGw4jbOJ5pu/WeB+87vGAneoR3aLyMbfvGuw4ZbXlDatJOPhnLRW16lKfyrcu1KxWauCKKUpQClKUApSlAKUpQA15329jNoQilVt+ITxJKCQO7lDB3Kg81lWPSR47/SNeiVSPlCgWae1ikGUZbpiPciID7/AJw71oupqFGUn0TM6azJI5jWKwi4AG+wA33O3ieprNfNnzL0UpSsQKUpQClKUApSuGxumvp3gsWjLR/ppmIZIc9AgOZH8tgOp6VJtrWrcT001n2MJ1IwWZHTdXKQoXldUUc2chR+JrguYmvkAgtriXBykyqIRG3R0klK5+AII8RV14R2Sgt2EjgzzD9dNhmH3B7MY8lAqfrqrTgMKTUqkm35bIr6l45bRR532U4E16X/ALSwXtpO7e1XaLVpVllk/wAUMGBA9kb7Eir9NMkEZZyqRxqWYnCqiqNz5AAVAysIOL5zhbi0YuScKGt5Bhj0zpuDv4KKguOcX/tNlSLPoiMGZ+QunU+qq55wg7luTEDGRnNpUnRs6LeySI8VOrLBsuO0d1dnVAfRoT7BZA88g6OVf1YweeCCd98cq4ZLi7jlhmeY3Qt2d+6dI0dtUZRtDRgDUFY4BGCeorspXIy45dOpqT28OhYq0p6cYLxYXaTxJLEdSSKrq3ipGQa6KrPyet/civSOe6RfJRO+B8M4qzV28JaoqXiVTWHgUpSsjwUpSgFKUoBSlKAVTu3S4uLN+haeL4vFrH/Rq41X+3Fk01mxjGZIWW4jA5sYzqZR95dS/tVouafaUZQ8UzOnLTJMr1K+IJlkRXQ5VgGU+IIyK+6+bSTTwy9QpSlYgUFKV6Dg4POzLIshy0c0qE/Z1ao/4GX8K76iwe5vSDstyoK+HexjBHvKEH/TNdVwrzSpbQEiSXJZx+piH6SX37hV8WI8DU/8NKvXjGmvmw/5/R5NWtQg2+hm24c/E3eKN2igTKTTp7TPjeGI+W2punIb5xK/J98ncPBjI0cjyySAKXYBQFByFCjz5mrXw2wjtoUihXSiKFUf1J6k8yepNdVdxaWkLamoQ/sqKtR1JZYpStF7dpBG0krBURSzMeQAGSalGsovbmBLniMMb7rDbySOmSA3eSKsYcD2l+ac6TtsKVyWTtM8tzKCr3DBgp5xxKNMMZ8Dp9Yjxdq664PjF121y0nstl7lxbU9EF4ivmSQIpZyFUblicADzJrh4hxURt3aKZZiMiNdtI6NI3JF8zz6A1yLw4ysHumEjA5WMDEMfhhPpt9psnwxWFrw6dXvT2j936HtSuo7LmSvYntbDDZKGjuSzSTyMVgcg65nfY9RgjerFF26sz7bvF5zQyxge9mXT+dVis110btxWMbFa6eT0OzvI50DwusinkyMGH4iugV5QeHqr95CzwSf4kJ0E/eHsv7mBqZse1t1BtcRi5T/ABIcRygeLRMdLe9SPdUmncwl5GtwaL9So7g3G4bxC0DhtJw6kFXjbGdLofWU+RFSNSDAUpSgFKUoBSlKA85vLI2N0Yf1MpaS2PQfSlg96kll+ycfRrbVw47wlLyAxyZHIo6+1G49l1PQg1R4WkjkMFyAJ0GTjZJU5CWPP0T1HNTt4E8jxvhrjJ16a2fPy8yyta+VoZ0UrDZxtz6Z5Z86huEdoUmOiVTBKGKFH9lnHMI/JvHGxx0qhhQnUi5RWcExySeGTVKUrUZHLxKzE8ekkqQQyOOaOpyrD49OoyK7fk+u0SWVLkhb2VtwfVV4U2iEBPtKMkkcwznI5V8Vpu7RJl0yqGGcgHoRyIPMEeIq04bxH8LLvLK+69CPXodotmejVnNeb273UAxb3b6RySdVuFHuYlX/ABY1uPEuINs11Eo8Y7XS3wLyOPyrp48as2s6vsyA7Sr4F34lxGK2jMk7rGg5sxwPd5nyG9UXinEH4k4LK0dqhDJGww87A5WSVfooMZCHfOCeWK0Lw8FxJMzzyDlJM2sqfsLgKn7IFdeaqL/jnaRdOgms9ev0JNG00vMzNQk/EXuGKWp0oCVe4xkAjYrCDszfa9keZr4mma9JVCVthsWGQ1weoUj2Yvtc26YG5kI0CgKoAAGABsAByAFarLhyh+ZVW/h/P8GVWvnaJpsrNIV0xjGTliTlnbqzMd2Pma6KUq2IopSuae+RHCDU8h5RRqXkPnpXcDzOB50UW3hA6aVvtOz99cblYrVdt5fnpcdfm0IVf3z7q4u1fZruVjjW8nMrieVjqSNUiihZmbSij1dZiXcn2qkxtJvnsYOokaru4Nqwu49nhwXx+shB+cjbxGnJHgQPOvVlNeR3KG6hihA9a77uPT4KwDSn9lA5/CvXFGKk2udO5hU5maUpUo1ilKUApSlADUT2g4Gl7GAxKOh1RSrjXG3iM8weRU7EVLUrySTWGE8HmyyPFL3FyoSYAkEexMo/WRE8x4rzX3YJjOOWqoxmZQ8TALdIRkFB7MwH1k8eenPgKsXaOG4mu2t5e4eKQCW0DB4nDIPnAlwpOmVfaHq7gnwNQD3s1nqXiULxxg6UuiFeJwf8Ro8hG6ZIAPlnFczd8Lnbz7a3WY9V1+n/AGxYUrhTWmfPxMrDNbDMJNxDzEbMO9Qf5ch9seTHP2uld1jxCOcExtkqcOhBV0Pg6ndTUZwS6SNu5R1eJgWtnUhhpHtQZHVeY+yfsmpO4sI5HWQriRPZdSVbH1SR7Sn6p2qluFFS01Fv0aXP1X79fUlQzjunTSlKrzcKUpXgFQl/IbqUwrtEm07D6bYyIAfDG7HzA6muzjV6YowI95ZCI4gfrEbsfsqAWPur4sbQQxhF3A5k82JOWY+ZJJPvq74Xap/nS+n8kW4qf4o3KoAwBgDYAcgPAVmlKuiGK1XNwsSlpGCqOp/IeZPhXxd3Qj0gKzyOdMUSbvI2M6VH5knYDc1ZOCdmltx6VflWljBcDnFbAA50Z9p8ZzId+eMCpFGg6m/QxlPBFcK7P3F7hpC1rAeQxi4lHx2hU+YLb/Rq3WvD7fhtu7RIsaIrSO3NmCqSWd29ZjgcyTXnPAPlen4leC2s7JCzFtLyTEAINy7AJtt086sfHbgKVTitwCreuLK1ikbvQCP0hGp3TVjb1VPXIqyjCMFsaG2zdfdqrlIo5JI7W0jmC6Hubgs2SuoDuo03bHTX0qlzRCea4ubqeWaM6VVn1QxvGgycQjHzWsnCtnOMnOamuN8Xa7kWaZe4gt9TRo5GosQVMsmkkKdJIVQT7RzvsJTsz2ea4dbm7UqikPb27DBz9GaYH6XVUPs8zvy0yk6j0x5eJkljdnV2K4KwY3dwul2UpBGRvDEcElv8x8AnwAUdDVwrGKzW+MVFYRg3kUpSsgKUpQClKUApSlARvHeF+lQ6Q2iRSJIZBzjlXdG8x0I6gkda1cHvReQMsyKHUmK4hPrBXA9Yb81IIYHqGFS9c6WaLK0oUB3VVdvrBc6c+7Ud/OgPNe0/YmCx/vUSKYIyHZNXdywYOzQyZGtd8d2xzvgH6NaxxKaUaoLb1TyaaTudQ8QgVmA+8AfKrD23fXd2sR9gLNcEdGdCiR5HXHeMffjwqu8e436Mr6IzK6RtKyghQqLn1nYg4BwcDBJwfA1y3F9M7lU4QzLHV7exY2uVDU3sSwO1K57FpSuZhGCcY7ssRjHUsP5V0VzVSGmTX7E5PKyKUqM4/OwjWOM4edhED1VSCZXHmEDY88VlQpOrUUF1PJS0rJzWjekTtP8AQXVFB90H52QfeYYHko8aka+IYgiqqDCqAqgdABgCvuuujGMIqMeSKxtt5YrReXPdgAKXdyEijX2pHPJR4eJJ2ABJ2FfVzcLEjO5wqjJP/wCDqfKrJ2M4Cyf3q5XE8i4SM7+jxHcJ99tix8cDkKk0KPaPfkYSlhH1wPhUfDo2ub6SMTMvzkrMFSJefdRluSjqebHc9APPe33bqTjOeHcFR5tYPfSqNOpAd1XVjCZxljjPIc65P/ElxFTJawA5ZVkkcZ5BiAmR56W/CsfIRIsFjf3CGISoY9RlLKqxKrMSSoJx7XIcwKtEklhEcufBbeLs9aW1ulv3t1MjPIVKLllC94zyMchAXVQBn3VwXd45d7q7ZQxVU0pqKRoCdMa5GXYsx3xkkjArV6fLP/fL4ojd1hY1BCQR51EZbdnbYk7cgMbb2Xsr2dMjrdXa4I9a3gb9UMbSyDrKR0+iDjnmosnKrLTHkbFiKy+Zjs12aaVluLxcYIaG2bfQekkvQyeC8l8zuLqKzSpMYqKwjBvIpSlZHgpSlAKUpQClKUApSlAKUpQFb7Y8IkmWOaBdUsBb1Mgd5G4AkjBOwb1VYZ2yoHWqmt7DKWifCuwKvDKO7kxuCCrYJG53GR4V6hXLf8NiuF0zxJIvg6qw/MVW33DKd01PLUl1RIo3Eqe3QoNhbGKJUZi+gaQxGCVHs6vEgYyetcNrN392XjOYoY2i1A+q8rMpbHRtIQDPixHjXb2u7L2sNxbaIVEconjaPLd2XCrIh0ZxnCOPjW6NAoAUAAbAAYAHkBXLX1BWlRpvMpLwwt/csKM+0jnkkfVQ0x132OkMIx4apWOfjpiH71TNQvDzquLpv85UHuWGP+rGvOEQzVcvBfvsLl93B30pUfx7iItoCxdULFY0ZzhVdzpDN5DJY+SmuhinJ4RBexMdl+GenXJkcZgtXwgPKW4HNvNY/wDfn6tUntn8tVyk80FnFHGI5JIhM2ZGbSxXUF2UZxnfNWm/+UnhvCrAQ2couJI49MapqIZ+rySYxuxLHfJr85Tyl2LMcliWJ8STkmrinBQjhEZvLybuJcQkuZWlndpJHOWdjkn/ALeVWj5MLV5btlDMIggaZQcLIAwMaMOo1AH4Hxqm16b8jYGLnx+a/D1/61jXlppto9gss9O4Dw/0y90uMw2wSVx0eZsmFT5KBrI8SlejCqn8nSDurlurXUmr9lI0X+FRVtpRiowSEnlilKVtMRSlKAUpSgFKUoBSlKAUpSgFKUoBSlKAqnygJ6lq31LpP445I/8A71E1NfKAP7tF/wA1a/8AVFQtcf8AEa/Oh6e5Z2Pyv1FQvCvauP8AmJP9qVNVCWI03N0p6yJKPc8Sj+aNUbg77815e5ndLZEhXlfyucU1zx268o11t99uX4KP4q9UFeP3dr6Rf3E0g2711UH7J0g/w10lCUYNzl0NVvaVLqoqVPm/sVBbRyMhGI8cGkFo7nCqSfDwq+itUkAJzyPiNj/3rb+P8joZfCmMNVM+O2P0Kk/BJgM6fwIJqd+Tbi4tLwrKcJKpQ7HZhumw38R8ala7ezUywXqtpX535pjgZDH2GB5jfY+Oaxjd604yRp4j8Oq3pdtRk3jmmX2GNlJkt5poDJhm0EYY6QAzRuCurAA5A7b1d+x/Fnurc99p72KRoZCuysVwVcDpqVlOOmTVKu7pIV1SMFGQMnqTyAHU+Q3NW7sHYvFbM8qlHnlebQdiqkBYww6NoRSR0JrbaSm855HMVEiyUpSppqFKUoBSlKAUpSgFKUoBSlKAUpSgFKUoCr/KB+ggHjdW/wCRJ/pUNW7tzxmN5re3TWzJdLrYKe7RhBK4Qvy14wdI8RWmuP8AiN/nQ9Pcs7H5H6iofi47meOf6LAQSnwBbMTnyDEr+35VMV8TwrIjI4DKwKsp5EEYINU1pcdhVU+nX0JVSGuODnqhdpeFtbzNIFJhkJfUBnu2O7hscgTkg8tyKtUMjWrCKdiUO0Mx5MOkch6OOQJ9r31J11kJxlHK3TI1rdVLSr2kOaPPeAcGkv3IhKqibPK3rKDjIVQD6zb58BXPxKwktZmhmA1LuGHsuh5OueniOhr1Hg1skbOURVLYLFQBqxnGcc+daO1fZ8XsQ0kLLHkxOeXmjY+i2Bnw2PSrOFlCrb5hzJtP4luIXmqr8j6Lp5nltfVvGXmiVeZlix8HDH8ApNdT8HuVbQbabVywq6lPmHHq488irNwns61lC9zcKGmwEii1erFrYKCzePrDJGcDOM1Eo2dVy3WMF/xXjlorZxpyUnJY28ydt7X0q8ghAzpkS5k+wkTBlPkWcKB44bwNen1Cdl+AiyjOpu8mkOqaXGNTdFUfRReQH45JJqbqwo09EcHAyeWKUpW0xFKUoBSlKAUpSgFKUoBSlKAUpSgFRXaPiTW8PzQDTSsIoEPJpG5E/ZUAsfJTUoartj/euIyyneO0Ho8Ph3rANcOPcCifBvGgKjxvstNZPC8eueBZjc3Des8yzG3kikl0j2kcupwPZwcDHLqtbpJl1ROrryypB36g+B8q9GqD4t2UtrhjJpMUx/XQnu5D4aiNnG/JgRVRxLhavGpKWGl9CTQuOy2xsVulbLrgN7b+xou0HhiGb8D825+K1G/2rGrBJtUDnbROpiJPgpb1X/ZJrlrjhVzQ5xyvFblhC4pz5M654VkUq6hlYYKsAQR5g1Ff2VLD/wANL6v+DNl1Hkkg9dR5HUPKpilR6F1VoPuv6dDZKnGfM4+DXMne6JYGQlT64ZXjOMbBhuPiBUytwpcpn1gAxGDyPLfl0rjBxyrIauitPiTsoKEoddyvrcP1ybTJCo7tBCXtJgntd2xX7yjUv5qK64pMk18zTYOBXRS4tbq37d5w215tldG1qdpo6nVbdrZI7eO4vYNELoj+kQP30aq4GlnUhXUesOQYDxqz2t0kqLJGwdHAZWU5VgeRBFebcPve8tW4WgZpkmRU0j1UtTKsqyOw2UKupMHBJQY51aL2IcNm7+Pa2lcC5jHsxO7ALcqPogsQH6b6uhzlCanFSjyZtaaeGWelKVkeClKUApSlAKUpQClKUApSlAKUNcN1xiCL9LPEmPrSIv5E0B1zSBFLHkoJPwGag+wcZHDoHYetMpuH+/Mxlb/fXHxztzZxQP3VzbySHCRp3qEF3OldW+y5OSegBrn4De/2VDHbXbaoFAFveAAxFDyjkK7RlTkAn1SNO+dqAudK+VbIyNweRHWvqgFarm3WVSsiq6nmrAMD8DW2lAVi47D23ODvLY/5DlV/9psp/DUbP2ZvYs91LBcDosqtA/xdNSn90VeaVFrWVCt88EzZGrOPJnmF3fPbSJHeQvAZCVR9SSRsRzAZTkcx7SjmK76mHtUveJXAlUPFBbrblTuC8x7yYEfcWH8arz2r2U4tpSzKQTbStuZEHOJz1kQfvDfxrnOKcHjSj2tDkua9ydb3Lm9MzrB653r4km0hmPQEn3AZpXB2gfFpPjmY3Ue9hpH86paVSc5xgn1+76kqUUk2SnyWBoIjBL7ciR3qtjBdZxlwx+kUcMvuK1db20WeJ45AGSRWRweqsMEfgar3H4PREtrpR/wmlJcdbZwqTfBcI/8Ap1Z1ORtX0ZLCwUZC9kLhntVSUkyQM9vITzZomKhj95QrftVN1AcFHd8QvY+jG3uB+3GY2x8YPzqfr0ClKUApSlAKUpQClKjON8XFsFCqZJZDphhX2pG67/RQcyx2A+AoDo4nxKK2j7ydwi5AyepOwVRzZieQGSaiFury7/QoLWI8pJ11zMPFYQcJ+2c+K1u4VwQiT0i7YS3GNj+rgH1IFPs+bn1m6nGAJzFAQC9lIn3uZJ7k9e+lbQf9GPTH/DXdacCtoRiK3hT7sSD+QqRpQGpoFIwVUg7EEDB+FQFx2TVMtYv6MxzqjA120mc5ElufVGc7lNJ86slKA8/4WJrWbuIAsEuCwspGLWs6jm1nLjVF0ymCF+rvqqy8P7SxO4imDW855QzYUt4mN86ZR90nzArr43wlLuLQ+VIIaORdnikHsyIehH4EZB2JqN4Y630MlvfRo8sJCToy5V9sxzID9FxuMcjkcxQFizSq4OC3Ft/wVwSg/wDL3OqVPckue8T4lgPCg7TmHa+t5bfp3oHfwHbn3kYyg83VaAsdYZsbnkNzWiyvY50DwukinkyMGH4ioztlcmOxlCHDyhYIz11ysI1Pw15+FAaexI12zTnndyy3OfFGOmH/AOJIx8K7u0HB1vYDE5KnZo5F9qKQexIvmD+IyDsa7bS2WKNI02VFVFHgFAA/lW6vGk9mDzWzmfLxzDTNCdEqjIBPNZE8UYbj4jmDWnjK6kRB+sntk+DTpq/LNWbtpwhmAurdczQghkH6+HOXj82HtL5jH0jVdt5VnuLDuzqWScSA+KpDI/8AMLXJ1eG9hf03Fd1vPp1aLKNfXReeaR6RcRCRGVgCrAqwPIgjBB+FQfZGYxo9pKSZLQiME7l4DvbyZPP1RpJ+sjVP1Xe1ETW7pewqXaAFZ41GWltzuwUdXQ4ce5h9KutK045LF7ridw8M8kBgit4dUehgzkvKyyI4IYBZE8CNR3rta8vbb9NElyg5yW+UlA8TA5Ib9ls+AqM7JTS20wW6/wDUNV0mQAY5iMyWxI54jCFc7+o/hV0oDi4VxeG7QtA4bBww3V0b6ro2GRvIgV3VEcW4DHO/eoWhnUYWeLAfH1WHKRfssCK5bPjUkMiwX6qjt6sVwmRBOfDc/NSfYbn9EmgLDSlKAUpSgOTivEEtoHlkzpQZOBkseSqo6sSQAOpIqO7P8NcFrm6wbmYbjmII85SBPIfSP0myfADVxZfSL+3gPsQg3co6MynRbqfLUWf3xirAKAzSlKAUpSgFKUoBVc7SL6NcQ3i7AFbe5+1DI2Ec+aSFT5Bnqx1xcasRc20sJ5Sxunu1KQD+NAdtKiuy9+bmzhkbZigEg+rIvqyL8GVhUrQELe9lbWVi/daJDzkhZoZD72jIJ+Oa5l7Myd9EzXc0kUMneiKUI5LhGVPnQA2kaicHO4G+1WOlAKUpQGDVQtOyrwcVWaMr6LpmkEf0o7iTSG0/YYam8iT41cKxisXFPmepis0pWR4RXaXhpubciM6ZUIlgb6sqHKH3H2T4hjW7gfEhdW8cqjGsesp5o4Ol0PmrAj4V3mq3ww+jcRmg2CXK+lwjwcEJdKB4ZMT++RqAslaL2zSeNo5VV0cYZWGQRW+lAVm2nfhrrFO7SWrELDO5LNCTssU7HmvRZD5Bt8E2YGtVzAsiMjqGVgVZWGQwIwQQelV/hEzWM62kzFo3ybOVjkkAZNs7dXUbqTuyjqVJIFlpSlAf/9k="/>
          <p:cNvSpPr>
            <a:spLocks noChangeAspect="1" noChangeArrowheads="1"/>
          </p:cNvSpPr>
          <p:nvPr/>
        </p:nvSpPr>
        <p:spPr bwMode="auto">
          <a:xfrm>
            <a:off x="155575" y="-1989138"/>
            <a:ext cx="3629025" cy="41529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6" descr="data:image/jpeg;base64,/9j/4AAQSkZJRgABAQAAAQABAAD/2wCEAAkGBxQPDxUUEBQVFRUUFhQUFBQVFhYVFxQWGhQYGBQVFxcYHSggGRolHRQWIjEhJSkrLi4uFx83ODMtNygtLi0BCgoKDg0OGxAQGywmICUsLDc3NC0sLC8sLTQtMCwsLS00LCwsLSwsLCwsLywsLCwsLCwsLCwtLCwsLCwsLCwsLP/AABEIAPAA0gMBIgACEQEDEQH/xAAcAAEAAgMBAQEAAAAAAAAAAAAABQYBAwQHAgj/xABHEAACAQMCAwQFCAcGBAcAAAABAgMABBESIQUxQQYTUWEUIjJxgQcjQlJicpGhM0OCkqKxwRUkU2ODsjR0s+EIREWTo8LR/8QAGwEBAAIDAQEAAAAAAAAAAAAAAAQFAgMGAQf/xAAxEQACAQMCAwYEBgMAAAAAAAAAAQIDBBESIQUxQRMiUWFxwQYygaEUI5Gx0fFC4fD/2gAMAwEAAhEDEQA/APb8UxWaUBjFMVycT4nHax65mwMgKACzOx5KijdmPgKjFu76feKGK3Q8jcEySHzMUZAX98n3UBPYpVdufToEMkl1Z6VBLF7eSJQPEv3xx+FQUfbC7uFIihiiAJHpDM7o4+tFEVRj72wPfWmtXp0Y6qjwjKEJTeEi/E1xTcYt4zh54VPg0iD+Zqgz2Hfb3MktweokchPcIkwmPga+oeHQp7EUa+5FH9KpKvxDRi8Qi39iXGyk+bL1Hx21Y4W4gJ8BLGf613I4YZUgjxByPyrzp7KNhho4yPNFP9K504PChzEphOc6oWaE589BAPxrGHxHSb70Gvueuxl0Z6dWcVQbXi95bcnW6T6kuI5cfZlUaW9zKPfVm4J2jhuyVUlJVGXgkGmRfPHJl+0pI86uLa9oXCzTln9yLOlOHzImMUxSs1LNZjFMVmlAYxTFZpQGMUxWaUBjFMVmlAYxTFZpQGMUxWaUApSlAKxmsmq32m4hK+u2tDiTumkmmxnuI8HTgdZXIIUHkASeQBAj7DjNs05uruaNWOtLSJmGpIFbSZQg31SEE6sezpHjmUn7Z2SIzekRsVHsIdUjHkFVOZYnYDFfHZS1t7LhsToqRJ3Ecsj7DPzYLO7Hc/GqzJcNfTC5lXCrn0WMjBjQ/rGHSRx+6NvGod7eQtaeuX0XibaNJ1JYQupJb1xJdjCg5its5SPwaTG0kv5L08T05rFK4O6uqlxPXN/6LinTjBYQpSlRTMUpSgFaLuzSXGoHKnKOpKuh8UcbqfdW+lZwqShLVF4Z40msM6eGdp5bXC3uZYhgC6VfXTp8+ijl9tRjxA51c7edZFDxsGVhlWUghh0II5iqHXJDaNCT6LNLbhyS6RaCjHmWCurBCepXGetdPZcfSWm4/Ve6IFWz6wPS81mvOHvLqEFxeykKM4liikX4qiKx+Bqa7O9uraeJfSJooZtTIyO3d6irEB1EmDpYDIz41eWt9RuU+zfIiVKMqfzFtpXxFKHAKEMDyIIIPuIr7qYahSlKAUpSgFKUoBSlKAUpSgNV3OIo2dvZRWdvcoJP5CojspakWwklHztye/mz4uMqnuVNKD7tdnaC0M9nPEvtSRSIvvZCB+ZrnsOMx/2etydkWHW45FCi/OIR0IKkY8RQFInndscNYYjs2zMekserVZxjxGnBbzjx1ruqGteHuWS5yBPKxe4zydZDnuzjqg0hT00+ZqZrhOL3Kr1sxeUtvT+y4tqeiGGtxSlKqCQKUpQClKUApSlAZrFarsOUPdFQ+2nWCV57g4OdxtnpXLY8SEjd3IpimAyY2Ocjq0bcnXzG4zuBW6NGUo6l0/X19DFySeDvrDqGGGAI8Dv/ADoTjc8huSa5be4kuc+hQtOBn50nu4MjoJCDr/YBrZbW1atLFJNmNScYLvHzHw4QtrtWNu/PMWyMftxew4+GfMVcey/HTdK6SgJPDgSqvskNnRKmd9DYPuII6V532Qi4nxG5kW6iexhRTh1jUuX1ABQZQQRjUcgdBVrteCGw4jbOJ5pu/WeB+87vGAneoR3aLyMbfvGuw4ZbXlDatJOPhnLRW16lKfyrcu1KxWauCKKUpQClKUApSlAKUpQA15329jNoQilVt+ITxJKCQO7lDB3Kg81lWPSR47/SNeiVSPlCgWae1ikGUZbpiPciID7/AJw71oupqFGUn0TM6azJI5jWKwi4AG+wA33O3ieprNfNnzL0UpSsQKUpQClKUApSuGxumvp3gsWjLR/ppmIZIc9AgOZH8tgOp6VJtrWrcT001n2MJ1IwWZHTdXKQoXldUUc2chR+JrguYmvkAgtriXBykyqIRG3R0klK5+AII8RV14R2Sgt2EjgzzD9dNhmH3B7MY8lAqfrqrTgMKTUqkm35bIr6l45bRR532U4E16X/ALSwXtpO7e1XaLVpVllk/wAUMGBA9kb7Eir9NMkEZZyqRxqWYnCqiqNz5AAVAysIOL5zhbi0YuScKGt5Bhj0zpuDv4KKguOcX/tNlSLPoiMGZ+QunU+qq55wg7luTEDGRnNpUnRs6LeySI8VOrLBsuO0d1dnVAfRoT7BZA88g6OVf1YweeCCd98cq4ZLi7jlhmeY3Qt2d+6dI0dtUZRtDRgDUFY4BGCeorspXIy45dOpqT28OhYq0p6cYLxYXaTxJLEdSSKrq3ipGQa6KrPyet/civSOe6RfJRO+B8M4qzV28JaoqXiVTWHgUpSsjwUpSgFKUoBSlKAVTu3S4uLN+haeL4vFrH/Rq41X+3Fk01mxjGZIWW4jA5sYzqZR95dS/tVouafaUZQ8UzOnLTJMr1K+IJlkRXQ5VgGU+IIyK+6+bSTTwy9QpSlYgUFKV6Dg4POzLIshy0c0qE/Z1ao/4GX8K76iwe5vSDstyoK+HexjBHvKEH/TNdVwrzSpbQEiSXJZx+piH6SX37hV8WI8DU/8NKvXjGmvmw/5/R5NWtQg2+hm24c/E3eKN2igTKTTp7TPjeGI+W2punIb5xK/J98ncPBjI0cjyySAKXYBQFByFCjz5mrXw2wjtoUihXSiKFUf1J6k8yepNdVdxaWkLamoQ/sqKtR1JZYpStF7dpBG0krBURSzMeQAGSalGsovbmBLniMMb7rDbySOmSA3eSKsYcD2l+ac6TtsKVyWTtM8tzKCr3DBgp5xxKNMMZ8Dp9Yjxdq664PjF121y0nstl7lxbU9EF4ivmSQIpZyFUblicADzJrh4hxURt3aKZZiMiNdtI6NI3JF8zz6A1yLw4ysHumEjA5WMDEMfhhPpt9psnwxWFrw6dXvT2j936HtSuo7LmSvYntbDDZKGjuSzSTyMVgcg65nfY9RgjerFF26sz7bvF5zQyxge9mXT+dVis110btxWMbFa6eT0OzvI50DwusinkyMGH4iugV5QeHqr95CzwSf4kJ0E/eHsv7mBqZse1t1BtcRi5T/ABIcRygeLRMdLe9SPdUmncwl5GtwaL9So7g3G4bxC0DhtJw6kFXjbGdLofWU+RFSNSDAUpSgFKUoBSlKA85vLI2N0Yf1MpaS2PQfSlg96kll+ycfRrbVw47wlLyAxyZHIo6+1G49l1PQg1R4WkjkMFyAJ0GTjZJU5CWPP0T1HNTt4E8jxvhrjJ16a2fPy8yyta+VoZ0UrDZxtz6Z5Z86huEdoUmOiVTBKGKFH9lnHMI/JvHGxx0qhhQnUi5RWcExySeGTVKUrUZHLxKzE8ekkqQQyOOaOpyrD49OoyK7fk+u0SWVLkhb2VtwfVV4U2iEBPtKMkkcwznI5V8Vpu7RJl0yqGGcgHoRyIPMEeIq04bxH8LLvLK+69CPXodotmejVnNeb273UAxb3b6RySdVuFHuYlX/ABY1uPEuINs11Eo8Y7XS3wLyOPyrp48as2s6vsyA7Sr4F34lxGK2jMk7rGg5sxwPd5nyG9UXinEH4k4LK0dqhDJGww87A5WSVfooMZCHfOCeWK0Lw8FxJMzzyDlJM2sqfsLgKn7IFdeaqL/jnaRdOgms9ev0JNG00vMzNQk/EXuGKWp0oCVe4xkAjYrCDszfa9keZr4mma9JVCVthsWGQ1weoUj2Yvtc26YG5kI0CgKoAAGABsAByAFarLhyh+ZVW/h/P8GVWvnaJpsrNIV0xjGTliTlnbqzMd2Pma6KUq2IopSuae+RHCDU8h5RRqXkPnpXcDzOB50UW3hA6aVvtOz99cblYrVdt5fnpcdfm0IVf3z7q4u1fZruVjjW8nMrieVjqSNUiihZmbSij1dZiXcn2qkxtJvnsYOokaru4Nqwu49nhwXx+shB+cjbxGnJHgQPOvVlNeR3KG6hihA9a77uPT4KwDSn9lA5/CvXFGKk2udO5hU5maUpUo1ilKUApSlADUT2g4Gl7GAxKOh1RSrjXG3iM8weRU7EVLUrySTWGE8HmyyPFL3FyoSYAkEexMo/WRE8x4rzX3YJjOOWqoxmZQ8TALdIRkFB7MwH1k8eenPgKsXaOG4mu2t5e4eKQCW0DB4nDIPnAlwpOmVfaHq7gnwNQD3s1nqXiULxxg6UuiFeJwf8Ro8hG6ZIAPlnFczd8Lnbz7a3WY9V1+n/AGxYUrhTWmfPxMrDNbDMJNxDzEbMO9Qf5ch9seTHP2uld1jxCOcExtkqcOhBV0Pg6ndTUZwS6SNu5R1eJgWtnUhhpHtQZHVeY+yfsmpO4sI5HWQriRPZdSVbH1SR7Sn6p2qluFFS01Fv0aXP1X79fUlQzjunTSlKrzcKUpXgFQl/IbqUwrtEm07D6bYyIAfDG7HzA6muzjV6YowI95ZCI4gfrEbsfsqAWPur4sbQQxhF3A5k82JOWY+ZJJPvq74Xap/nS+n8kW4qf4o3KoAwBgDYAcgPAVmlKuiGK1XNwsSlpGCqOp/IeZPhXxd3Qj0gKzyOdMUSbvI2M6VH5knYDc1ZOCdmltx6VflWljBcDnFbAA50Z9p8ZzId+eMCpFGg6m/QxlPBFcK7P3F7hpC1rAeQxi4lHx2hU+YLb/Rq3WvD7fhtu7RIsaIrSO3NmCqSWd29ZjgcyTXnPAPlen4leC2s7JCzFtLyTEAINy7AJtt086sfHbgKVTitwCreuLK1ikbvQCP0hGp3TVjb1VPXIqyjCMFsaG2zdfdqrlIo5JI7W0jmC6Hubgs2SuoDuo03bHTX0qlzRCea4ubqeWaM6VVn1QxvGgycQjHzWsnCtnOMnOamuN8Xa7kWaZe4gt9TRo5GosQVMsmkkKdJIVQT7RzvsJTsz2ea4dbm7UqikPb27DBz9GaYH6XVUPs8zvy0yk6j0x5eJkljdnV2K4KwY3dwul2UpBGRvDEcElv8x8AnwAUdDVwrGKzW+MVFYRg3kUpSsgKUpQClKUApSlARvHeF+lQ6Q2iRSJIZBzjlXdG8x0I6gkda1cHvReQMsyKHUmK4hPrBXA9Yb81IIYHqGFS9c6WaLK0oUB3VVdvrBc6c+7Ud/OgPNe0/YmCx/vUSKYIyHZNXdywYOzQyZGtd8d2xzvgH6NaxxKaUaoLb1TyaaTudQ8QgVmA+8AfKrD23fXd2sR9gLNcEdGdCiR5HXHeMffjwqu8e436Mr6IzK6RtKyghQqLn1nYg4BwcDBJwfA1y3F9M7lU4QzLHV7exY2uVDU3sSwO1K57FpSuZhGCcY7ssRjHUsP5V0VzVSGmTX7E5PKyKUqM4/OwjWOM4edhED1VSCZXHmEDY88VlQpOrUUF1PJS0rJzWjekTtP8AQXVFB90H52QfeYYHko8aka+IYgiqqDCqAqgdABgCvuuujGMIqMeSKxtt5YrReXPdgAKXdyEijX2pHPJR4eJJ2ABJ2FfVzcLEjO5wqjJP/wCDqfKrJ2M4Cyf3q5XE8i4SM7+jxHcJ99tix8cDkKk0KPaPfkYSlhH1wPhUfDo2ub6SMTMvzkrMFSJefdRluSjqebHc9APPe33bqTjOeHcFR5tYPfSqNOpAd1XVjCZxljjPIc65P/ElxFTJawA5ZVkkcZ5BiAmR56W/CsfIRIsFjf3CGISoY9RlLKqxKrMSSoJx7XIcwKtEklhEcufBbeLs9aW1ulv3t1MjPIVKLllC94zyMchAXVQBn3VwXd45d7q7ZQxVU0pqKRoCdMa5GXYsx3xkkjArV6fLP/fL4ojd1hY1BCQR51EZbdnbYk7cgMbb2Xsr2dMjrdXa4I9a3gb9UMbSyDrKR0+iDjnmosnKrLTHkbFiKy+Zjs12aaVluLxcYIaG2bfQekkvQyeC8l8zuLqKzSpMYqKwjBvIpSlZHgpSlAKUpQClKUApSlAKUpQFb7Y8IkmWOaBdUsBb1Mgd5G4AkjBOwb1VYZ2yoHWqmt7DKWifCuwKvDKO7kxuCCrYJG53GR4V6hXLf8NiuF0zxJIvg6qw/MVW33DKd01PLUl1RIo3Eqe3QoNhbGKJUZi+gaQxGCVHs6vEgYyetcNrN392XjOYoY2i1A+q8rMpbHRtIQDPixHjXb2u7L2sNxbaIVEconjaPLd2XCrIh0ZxnCOPjW6NAoAUAAbAAYAHkBXLX1BWlRpvMpLwwt/csKM+0jnkkfVQ0x132OkMIx4apWOfjpiH71TNQvDzquLpv85UHuWGP+rGvOEQzVcvBfvsLl93B30pUfx7iItoCxdULFY0ZzhVdzpDN5DJY+SmuhinJ4RBexMdl+GenXJkcZgtXwgPKW4HNvNY/wDfn6tUntn8tVyk80FnFHGI5JIhM2ZGbSxXUF2UZxnfNWm/+UnhvCrAQ2couJI49MapqIZ+rySYxuxLHfJr85Tyl2LMcliWJ8STkmrinBQjhEZvLybuJcQkuZWlndpJHOWdjkn/ALeVWj5MLV5btlDMIggaZQcLIAwMaMOo1AH4Hxqm16b8jYGLnx+a/D1/61jXlppto9gss9O4Dw/0y90uMw2wSVx0eZsmFT5KBrI8SlejCqn8nSDurlurXUmr9lI0X+FRVtpRiowSEnlilKVtMRSlKAUpSgFKUoBSlKAUpSgFKUoBSlKAqnygJ6lq31LpP445I/8A71E1NfKAP7tF/wA1a/8AVFQtcf8AEa/Oh6e5Z2Pyv1FQvCvauP8AmJP9qVNVCWI03N0p6yJKPc8Sj+aNUbg77815e5ndLZEhXlfyucU1zx268o11t99uX4KP4q9UFeP3dr6Rf3E0g2711UH7J0g/w10lCUYNzl0NVvaVLqoqVPm/sVBbRyMhGI8cGkFo7nCqSfDwq+itUkAJzyPiNj/3rb+P8joZfCmMNVM+O2P0Kk/BJgM6fwIJqd+Tbi4tLwrKcJKpQ7HZhumw38R8ala7ezUywXqtpX535pjgZDH2GB5jfY+Oaxjd604yRp4j8Oq3pdtRk3jmmX2GNlJkt5poDJhm0EYY6QAzRuCurAA5A7b1d+x/Fnurc99p72KRoZCuysVwVcDpqVlOOmTVKu7pIV1SMFGQMnqTyAHU+Q3NW7sHYvFbM8qlHnlebQdiqkBYww6NoRSR0JrbaSm855HMVEiyUpSppqFKUoBSlKAUpSgFKUoBSlKAUpSgFKUoCr/KB+ggHjdW/wCRJ/pUNW7tzxmN5re3TWzJdLrYKe7RhBK4Qvy14wdI8RWmuP8AiN/nQ9Pcs7H5H6iofi47meOf6LAQSnwBbMTnyDEr+35VMV8TwrIjI4DKwKsp5EEYINU1pcdhVU+nX0JVSGuODnqhdpeFtbzNIFJhkJfUBnu2O7hscgTkg8tyKtUMjWrCKdiUO0Mx5MOkch6OOQJ9r31J11kJxlHK3TI1rdVLSr2kOaPPeAcGkv3IhKqibPK3rKDjIVQD6zb58BXPxKwktZmhmA1LuGHsuh5OueniOhr1Hg1skbOURVLYLFQBqxnGcc+daO1fZ8XsQ0kLLHkxOeXmjY+i2Bnw2PSrOFlCrb5hzJtP4luIXmqr8j6Lp5nltfVvGXmiVeZlix8HDH8ApNdT8HuVbQbabVywq6lPmHHq488irNwns61lC9zcKGmwEii1erFrYKCzePrDJGcDOM1Eo2dVy3WMF/xXjlorZxpyUnJY28ydt7X0q8ghAzpkS5k+wkTBlPkWcKB44bwNen1Cdl+AiyjOpu8mkOqaXGNTdFUfRReQH45JJqbqwo09EcHAyeWKUpW0xFKUoBSlKAUpSgFKUoBSlKAUpSgFRXaPiTW8PzQDTSsIoEPJpG5E/ZUAsfJTUoartj/euIyyneO0Ho8Ph3rANcOPcCifBvGgKjxvstNZPC8eueBZjc3Des8yzG3kikl0j2kcupwPZwcDHLqtbpJl1ROrryypB36g+B8q9GqD4t2UtrhjJpMUx/XQnu5D4aiNnG/JgRVRxLhavGpKWGl9CTQuOy2xsVulbLrgN7b+xou0HhiGb8D825+K1G/2rGrBJtUDnbROpiJPgpb1X/ZJrlrjhVzQ5xyvFblhC4pz5M654VkUq6hlYYKsAQR5g1Ff2VLD/wANL6v+DNl1Hkkg9dR5HUPKpilR6F1VoPuv6dDZKnGfM4+DXMne6JYGQlT64ZXjOMbBhuPiBUytwpcpn1gAxGDyPLfl0rjBxyrIauitPiTsoKEoddyvrcP1ybTJCo7tBCXtJgntd2xX7yjUv5qK64pMk18zTYOBXRS4tbq37d5w215tldG1qdpo6nVbdrZI7eO4vYNELoj+kQP30aq4GlnUhXUesOQYDxqz2t0kqLJGwdHAZWU5VgeRBFebcPve8tW4WgZpkmRU0j1UtTKsqyOw2UKupMHBJQY51aL2IcNm7+Pa2lcC5jHsxO7ALcqPogsQH6b6uhzlCanFSjyZtaaeGWelKVkeClKUApSlAKUpQClKUApSlAKUNcN1xiCL9LPEmPrSIv5E0B1zSBFLHkoJPwGag+wcZHDoHYetMpuH+/Mxlb/fXHxztzZxQP3VzbySHCRp3qEF3OldW+y5OSegBrn4De/2VDHbXbaoFAFveAAxFDyjkK7RlTkAn1SNO+dqAudK+VbIyNweRHWvqgFarm3WVSsiq6nmrAMD8DW2lAVi47D23ODvLY/5DlV/9psp/DUbP2ZvYs91LBcDosqtA/xdNSn90VeaVFrWVCt88EzZGrOPJnmF3fPbSJHeQvAZCVR9SSRsRzAZTkcx7SjmK76mHtUveJXAlUPFBbrblTuC8x7yYEfcWH8arz2r2U4tpSzKQTbStuZEHOJz1kQfvDfxrnOKcHjSj2tDkua9ydb3Lm9MzrB653r4km0hmPQEn3AZpXB2gfFpPjmY3Ue9hpH86paVSc5xgn1+76kqUUk2SnyWBoIjBL7ciR3qtjBdZxlwx+kUcMvuK1db20WeJ45AGSRWRweqsMEfgar3H4PREtrpR/wmlJcdbZwqTfBcI/8Ap1Z1ORtX0ZLCwUZC9kLhntVSUkyQM9vITzZomKhj95QrftVN1AcFHd8QvY+jG3uB+3GY2x8YPzqfr0ClKUApSlAKUpQClKjON8XFsFCqZJZDphhX2pG67/RQcyx2A+AoDo4nxKK2j7ydwi5AyepOwVRzZieQGSaiFury7/QoLWI8pJ11zMPFYQcJ+2c+K1u4VwQiT0i7YS3GNj+rgH1IFPs+bn1m6nGAJzFAQC9lIn3uZJ7k9e+lbQf9GPTH/DXdacCtoRiK3hT7sSD+QqRpQGpoFIwVUg7EEDB+FQFx2TVMtYv6MxzqjA120mc5ElufVGc7lNJ86slKA8/4WJrWbuIAsEuCwspGLWs6jm1nLjVF0ymCF+rvqqy8P7SxO4imDW855QzYUt4mN86ZR90nzArr43wlLuLQ+VIIaORdnikHsyIehH4EZB2JqN4Y630MlvfRo8sJCToy5V9sxzID9FxuMcjkcxQFizSq4OC3Ft/wVwSg/wDL3OqVPckue8T4lgPCg7TmHa+t5bfp3oHfwHbn3kYyg83VaAsdYZsbnkNzWiyvY50DwukinkyMGH4ioztlcmOxlCHDyhYIz11ysI1Pw15+FAaexI12zTnndyy3OfFGOmH/AOJIx8K7u0HB1vYDE5KnZo5F9qKQexIvmD+IyDsa7bS2WKNI02VFVFHgFAA/lW6vGk9mDzWzmfLxzDTNCdEqjIBPNZE8UYbj4jmDWnjK6kRB+sntk+DTpq/LNWbtpwhmAurdczQghkH6+HOXj82HtL5jH0jVdt5VnuLDuzqWScSA+KpDI/8AMLXJ1eG9hf03Fd1vPp1aLKNfXReeaR6RcRCRGVgCrAqwPIgjBB+FQfZGYxo9pKSZLQiME7l4DvbyZPP1RpJ+sjVP1Xe1ETW7pewqXaAFZ41GWltzuwUdXQ4ce5h9KutK045LF7ridw8M8kBgit4dUehgzkvKyyI4IYBZE8CNR3rta8vbb9NElyg5yW+UlA8TA5Ib9ls+AqM7JTS20wW6/wDUNV0mQAY5iMyWxI54jCFc7+o/hV0oDi4VxeG7QtA4bBww3V0b6ro2GRvIgV3VEcW4DHO/eoWhnUYWeLAfH1WHKRfssCK5bPjUkMiwX6qjt6sVwmRBOfDc/NSfYbn9EmgLDSlKAUpSgOTivEEtoHlkzpQZOBkseSqo6sSQAOpIqO7P8NcFrm6wbmYbjmII85SBPIfSP0myfADVxZfSL+3gPsQg3co6MynRbqfLUWf3xirAKAzSlKAUpSgFKUoBVc7SL6NcQ3i7AFbe5+1DI2Ec+aSFT5Bnqx1xcasRc20sJ5Sxunu1KQD+NAdtKiuy9+bmzhkbZigEg+rIvqyL8GVhUrQELe9lbWVi/daJDzkhZoZD72jIJ+Oa5l7Myd9EzXc0kUMneiKUI5LhGVPnQA2kaicHO4G+1WOlAKUpQGDVQtOyrwcVWaMr6LpmkEf0o7iTSG0/YYam8iT41cKxisXFPmepis0pWR4RXaXhpubciM6ZUIlgb6sqHKH3H2T4hjW7gfEhdW8cqjGsesp5o4Ol0PmrAj4V3mq3ww+jcRmg2CXK+lwjwcEJdKB4ZMT++RqAslaL2zSeNo5VV0cYZWGQRW+lAVm2nfhrrFO7SWrELDO5LNCTssU7HmvRZD5Bt8E2YGtVzAsiMjqGVgVZWGQwIwQQelV/hEzWM62kzFo3ybOVjkkAZNs7dXUbqTuyjqVJIFlpSlAf/9k="/>
          <p:cNvSpPr>
            <a:spLocks noChangeAspect="1" noChangeArrowheads="1"/>
          </p:cNvSpPr>
          <p:nvPr/>
        </p:nvSpPr>
        <p:spPr bwMode="auto">
          <a:xfrm>
            <a:off x="307975" y="-1836738"/>
            <a:ext cx="3629025" cy="41529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8" descr="https://encrypted-tbn0.gstatic.com/images?q=tbn:ANd9GcQWgN6x9zNGQof4WQkeblJDTEsyMWCi8M-psvfQl_euOEfWVKF0"/>
          <p:cNvSpPr>
            <a:spLocks noChangeAspect="1" noChangeArrowheads="1"/>
          </p:cNvSpPr>
          <p:nvPr/>
        </p:nvSpPr>
        <p:spPr bwMode="auto">
          <a:xfrm>
            <a:off x="63500" y="-136525"/>
            <a:ext cx="1905000" cy="190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Rectangle 8"/>
          <p:cNvSpPr/>
          <p:nvPr/>
        </p:nvSpPr>
        <p:spPr>
          <a:xfrm>
            <a:off x="0" y="0"/>
            <a:ext cx="9144000" cy="4766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Formation Qualité</a:t>
            </a:r>
            <a:endParaRPr lang="fr-FR" dirty="0"/>
          </a:p>
        </p:txBody>
      </p:sp>
      <p:pic>
        <p:nvPicPr>
          <p:cNvPr id="11" name="Picture 2" descr="http://creativecommons.org.nz/wp-content/uploads/2012/05/by-s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321" y="6007326"/>
            <a:ext cx="1841591" cy="648742"/>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2" descr="https://www.arduino.cc/en/uploads/Main/cc-by-sa.jpg"/>
          <p:cNvSpPr>
            <a:spLocks noChangeAspect="1" noChangeArrowheads="1"/>
          </p:cNvSpPr>
          <p:nvPr/>
        </p:nvSpPr>
        <p:spPr bwMode="auto">
          <a:xfrm>
            <a:off x="155575" y="-944563"/>
            <a:ext cx="5905500" cy="19716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4" name="AutoShape 4" descr="https://www.arduino.cc/en/uploads/Main/cc-by-sa.jpg"/>
          <p:cNvSpPr>
            <a:spLocks noChangeAspect="1" noChangeArrowheads="1"/>
          </p:cNvSpPr>
          <p:nvPr/>
        </p:nvSpPr>
        <p:spPr bwMode="auto">
          <a:xfrm>
            <a:off x="307975" y="-792163"/>
            <a:ext cx="5905500" cy="19716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26424320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mtClean="0"/>
              <a:t>L'information n'est pas véhiculée uniquement par la couleur.</a:t>
            </a:r>
            <a:endParaRPr lang="fr-FR"/>
          </a:p>
        </p:txBody>
      </p:sp>
      <p:sp>
        <p:nvSpPr>
          <p:cNvPr id="3" name="Espace réservé du texte 2"/>
          <p:cNvSpPr>
            <a:spLocks noGrp="1"/>
          </p:cNvSpPr>
          <p:nvPr>
            <p:ph type="body" sz="quarter" idx="13"/>
          </p:nvPr>
        </p:nvSpPr>
        <p:spPr/>
        <p:txBody>
          <a:bodyPr/>
          <a:lstStyle/>
          <a:p>
            <a:r>
              <a:rPr lang="fr-FR" dirty="0" smtClean="0"/>
              <a:t>8</a:t>
            </a:r>
            <a:endParaRPr lang="fr-FR" dirty="0"/>
          </a:p>
        </p:txBody>
      </p:sp>
      <p:graphicFrame>
        <p:nvGraphicFramePr>
          <p:cNvPr id="4" name="Graphique 3"/>
          <p:cNvGraphicFramePr/>
          <p:nvPr>
            <p:extLst>
              <p:ext uri="{D42A27DB-BD31-4B8C-83A1-F6EECF244321}">
                <p14:modId xmlns:p14="http://schemas.microsoft.com/office/powerpoint/2010/main" val="3849896069"/>
              </p:ext>
            </p:extLst>
          </p:nvPr>
        </p:nvGraphicFramePr>
        <p:xfrm>
          <a:off x="467544" y="2276872"/>
          <a:ext cx="2664296" cy="30558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Graphique 4"/>
          <p:cNvGraphicFramePr/>
          <p:nvPr>
            <p:extLst>
              <p:ext uri="{D42A27DB-BD31-4B8C-83A1-F6EECF244321}">
                <p14:modId xmlns:p14="http://schemas.microsoft.com/office/powerpoint/2010/main" val="1047915976"/>
              </p:ext>
            </p:extLst>
          </p:nvPr>
        </p:nvGraphicFramePr>
        <p:xfrm>
          <a:off x="6372200" y="2276872"/>
          <a:ext cx="2664296" cy="3055888"/>
        </p:xfrm>
        <a:graphic>
          <a:graphicData uri="http://schemas.openxmlformats.org/drawingml/2006/chart">
            <c:chart xmlns:c="http://schemas.openxmlformats.org/drawingml/2006/chart" xmlns:r="http://schemas.openxmlformats.org/officeDocument/2006/relationships" r:id="rId4"/>
          </a:graphicData>
        </a:graphic>
      </p:graphicFrame>
      <p:sp>
        <p:nvSpPr>
          <p:cNvPr id="7" name="ZoneTexte 6"/>
          <p:cNvSpPr txBox="1"/>
          <p:nvPr/>
        </p:nvSpPr>
        <p:spPr>
          <a:xfrm>
            <a:off x="467544" y="5301208"/>
            <a:ext cx="2448272" cy="1200329"/>
          </a:xfrm>
          <a:prstGeom prst="rect">
            <a:avLst/>
          </a:prstGeom>
          <a:noFill/>
        </p:spPr>
        <p:txBody>
          <a:bodyPr wrap="square" rtlCol="0">
            <a:spAutoFit/>
          </a:bodyPr>
          <a:lstStyle/>
          <a:p>
            <a:r>
              <a:rPr lang="fr-FR" dirty="0" smtClean="0"/>
              <a:t>Pour mieux comprendre ce graphique vous pouvez aller sur un </a:t>
            </a:r>
            <a:r>
              <a:rPr lang="fr-FR" dirty="0" smtClean="0">
                <a:solidFill>
                  <a:srgbClr val="FF0000"/>
                </a:solidFill>
              </a:rPr>
              <a:t>site web</a:t>
            </a:r>
            <a:endParaRPr lang="fr-FR" dirty="0">
              <a:solidFill>
                <a:srgbClr val="FF0000"/>
              </a:solidFill>
            </a:endParaRPr>
          </a:p>
        </p:txBody>
      </p:sp>
      <p:sp>
        <p:nvSpPr>
          <p:cNvPr id="8" name="ZoneTexte 7"/>
          <p:cNvSpPr txBox="1"/>
          <p:nvPr/>
        </p:nvSpPr>
        <p:spPr>
          <a:xfrm>
            <a:off x="6444208" y="5301208"/>
            <a:ext cx="2448272" cy="1200329"/>
          </a:xfrm>
          <a:prstGeom prst="rect">
            <a:avLst/>
          </a:prstGeom>
          <a:noFill/>
        </p:spPr>
        <p:txBody>
          <a:bodyPr wrap="square" rtlCol="0">
            <a:spAutoFit/>
          </a:bodyPr>
          <a:lstStyle/>
          <a:p>
            <a:r>
              <a:rPr lang="fr-FR" dirty="0" smtClean="0"/>
              <a:t>Pour mieux comprendre ce graphique vous pouvez aller sur un site web</a:t>
            </a:r>
            <a:endParaRPr lang="fr-FR" dirty="0"/>
          </a:p>
        </p:txBody>
      </p:sp>
      <p:pic>
        <p:nvPicPr>
          <p:cNvPr id="9"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03848" y="2060848"/>
            <a:ext cx="3072292" cy="455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194011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En cas de rejet des données saisies dans un formulaire, les champs contenant les données rejetées sont indiqués à l'utilisateur.</a:t>
            </a:r>
            <a:br>
              <a:rPr lang="fr-FR" dirty="0"/>
            </a:br>
            <a:endParaRPr lang="fr-FR" dirty="0"/>
          </a:p>
        </p:txBody>
      </p:sp>
      <p:sp>
        <p:nvSpPr>
          <p:cNvPr id="3" name="Text Placeholder 2"/>
          <p:cNvSpPr>
            <a:spLocks noGrp="1"/>
          </p:cNvSpPr>
          <p:nvPr>
            <p:ph type="body" sz="quarter" idx="13"/>
          </p:nvPr>
        </p:nvSpPr>
        <p:spPr/>
        <p:txBody>
          <a:bodyPr/>
          <a:lstStyle/>
          <a:p>
            <a:r>
              <a:rPr lang="fr-FR" dirty="0" smtClean="0"/>
              <a:t>93</a:t>
            </a:r>
            <a:endParaRPr lang="fr-FR"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536" y="5043760"/>
            <a:ext cx="1481584" cy="1481584"/>
          </a:xfrm>
          <a:prstGeom prst="rect">
            <a:avLst/>
          </a:prstGeom>
        </p:spPr>
      </p:pic>
      <p:sp>
        <p:nvSpPr>
          <p:cNvPr id="6" name="Rectangular Callout 5"/>
          <p:cNvSpPr/>
          <p:nvPr/>
        </p:nvSpPr>
        <p:spPr>
          <a:xfrm>
            <a:off x="1979712" y="5085184"/>
            <a:ext cx="5904656" cy="1296144"/>
          </a:xfrm>
          <a:prstGeom prst="wedgeRectCallout">
            <a:avLst>
              <a:gd name="adj1" fmla="val -55901"/>
              <a:gd name="adj2" fmla="val -37841"/>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Ah ? </a:t>
            </a:r>
            <a:r>
              <a:rPr lang="en-US" sz="2000" dirty="0" err="1" smtClean="0">
                <a:solidFill>
                  <a:schemeClr val="tx1"/>
                </a:solidFill>
              </a:rPr>
              <a:t>Où</a:t>
            </a:r>
            <a:r>
              <a:rPr lang="en-US" sz="2000" dirty="0" smtClean="0">
                <a:solidFill>
                  <a:schemeClr val="tx1"/>
                </a:solidFill>
              </a:rPr>
              <a:t> </a:t>
            </a:r>
            <a:r>
              <a:rPr lang="en-US" sz="2000" dirty="0" err="1" smtClean="0">
                <a:solidFill>
                  <a:schemeClr val="tx1"/>
                </a:solidFill>
              </a:rPr>
              <a:t>ça</a:t>
            </a:r>
            <a:r>
              <a:rPr lang="en-US" sz="2000" dirty="0" smtClean="0">
                <a:solidFill>
                  <a:schemeClr val="tx1"/>
                </a:solidFill>
              </a:rPr>
              <a:t> ? </a:t>
            </a:r>
            <a:endParaRPr lang="fr-FR" sz="2000" dirty="0">
              <a:solidFill>
                <a:schemeClr val="tx1"/>
              </a:solidFill>
            </a:endParaRPr>
          </a:p>
        </p:txBody>
      </p:sp>
      <p:sp>
        <p:nvSpPr>
          <p:cNvPr id="7" name="Rectangle 6"/>
          <p:cNvSpPr/>
          <p:nvPr/>
        </p:nvSpPr>
        <p:spPr>
          <a:xfrm>
            <a:off x="755576" y="2926685"/>
            <a:ext cx="7128792" cy="1726451"/>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4400" dirty="0" smtClean="0"/>
              <a:t>Il y a </a:t>
            </a:r>
            <a:r>
              <a:rPr lang="en-US" sz="4400" dirty="0" err="1" smtClean="0"/>
              <a:t>une</a:t>
            </a:r>
            <a:r>
              <a:rPr lang="en-US" sz="4400" dirty="0" smtClean="0"/>
              <a:t> </a:t>
            </a:r>
            <a:r>
              <a:rPr lang="en-US" sz="4400" dirty="0" err="1" smtClean="0"/>
              <a:t>erreur</a:t>
            </a:r>
            <a:r>
              <a:rPr lang="en-US" sz="4400" dirty="0" smtClean="0"/>
              <a:t> </a:t>
            </a:r>
            <a:r>
              <a:rPr lang="en-US" sz="4400" dirty="0" err="1" smtClean="0"/>
              <a:t>dans</a:t>
            </a:r>
            <a:r>
              <a:rPr lang="en-US" sz="4400" dirty="0" smtClean="0"/>
              <a:t> le </a:t>
            </a:r>
            <a:r>
              <a:rPr lang="en-US" sz="4400" dirty="0" err="1" smtClean="0"/>
              <a:t>formulaire</a:t>
            </a:r>
            <a:r>
              <a:rPr lang="en-US" sz="4400" dirty="0" smtClean="0"/>
              <a:t> </a:t>
            </a:r>
            <a:endParaRPr lang="fr-FR" sz="4400" dirty="0"/>
          </a:p>
        </p:txBody>
      </p:sp>
    </p:spTree>
    <p:extLst>
      <p:ext uri="{BB962C8B-B14F-4D97-AF65-F5344CB8AC3E}">
        <p14:creationId xmlns:p14="http://schemas.microsoft.com/office/powerpoint/2010/main" val="136996800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En cas de rejet des données saisies dans un formulaire, les raisons du rejet sont indiquées à l'utilisateur.</a:t>
            </a:r>
            <a:br>
              <a:rPr lang="fr-FR" dirty="0"/>
            </a:br>
            <a:endParaRPr lang="fr-FR" dirty="0"/>
          </a:p>
        </p:txBody>
      </p:sp>
      <p:sp>
        <p:nvSpPr>
          <p:cNvPr id="3" name="Text Placeholder 2"/>
          <p:cNvSpPr>
            <a:spLocks noGrp="1"/>
          </p:cNvSpPr>
          <p:nvPr>
            <p:ph type="body" sz="quarter" idx="13"/>
          </p:nvPr>
        </p:nvSpPr>
        <p:spPr/>
        <p:txBody>
          <a:bodyPr/>
          <a:lstStyle/>
          <a:p>
            <a:r>
              <a:rPr lang="fr-FR" dirty="0" smtClean="0"/>
              <a:t>94</a:t>
            </a:r>
            <a:endParaRPr lang="fr-FR"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536" y="4725144"/>
            <a:ext cx="1481584" cy="1481584"/>
          </a:xfrm>
          <a:prstGeom prst="rect">
            <a:avLst/>
          </a:prstGeom>
        </p:spPr>
      </p:pic>
      <p:sp>
        <p:nvSpPr>
          <p:cNvPr id="5" name="Rectangular Callout 4"/>
          <p:cNvSpPr/>
          <p:nvPr/>
        </p:nvSpPr>
        <p:spPr>
          <a:xfrm>
            <a:off x="1979712" y="5085184"/>
            <a:ext cx="5904656" cy="1296144"/>
          </a:xfrm>
          <a:prstGeom prst="wedgeRectCallout">
            <a:avLst>
              <a:gd name="adj1" fmla="val -55901"/>
              <a:gd name="adj2" fmla="val -37841"/>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Merci, </a:t>
            </a:r>
            <a:r>
              <a:rPr lang="en-US" sz="2000" dirty="0" err="1" smtClean="0">
                <a:solidFill>
                  <a:schemeClr val="tx1"/>
                </a:solidFill>
              </a:rPr>
              <a:t>ça</a:t>
            </a:r>
            <a:r>
              <a:rPr lang="en-US" sz="2000" dirty="0" smtClean="0">
                <a:solidFill>
                  <a:schemeClr val="tx1"/>
                </a:solidFill>
              </a:rPr>
              <a:t> </a:t>
            </a:r>
            <a:r>
              <a:rPr lang="en-US" sz="2000" dirty="0" err="1" smtClean="0">
                <a:solidFill>
                  <a:schemeClr val="tx1"/>
                </a:solidFill>
              </a:rPr>
              <a:t>m’aide</a:t>
            </a:r>
            <a:r>
              <a:rPr lang="en-US" sz="2000" dirty="0" smtClean="0">
                <a:solidFill>
                  <a:schemeClr val="tx1"/>
                </a:solidFill>
              </a:rPr>
              <a:t> pas </a:t>
            </a:r>
            <a:r>
              <a:rPr lang="en-US" sz="2000" dirty="0" err="1" smtClean="0">
                <a:solidFill>
                  <a:schemeClr val="tx1"/>
                </a:solidFill>
              </a:rPr>
              <a:t>à</a:t>
            </a:r>
            <a:r>
              <a:rPr lang="en-US" sz="2000" dirty="0" smtClean="0">
                <a:solidFill>
                  <a:schemeClr val="tx1"/>
                </a:solidFill>
              </a:rPr>
              <a:t> </a:t>
            </a:r>
            <a:r>
              <a:rPr lang="en-US" sz="2000" dirty="0" err="1" smtClean="0">
                <a:solidFill>
                  <a:schemeClr val="tx1"/>
                </a:solidFill>
              </a:rPr>
              <a:t>comprendre</a:t>
            </a:r>
            <a:r>
              <a:rPr lang="en-US" sz="2000" dirty="0" smtClean="0">
                <a:solidFill>
                  <a:schemeClr val="tx1"/>
                </a:solidFill>
              </a:rPr>
              <a:t>…..</a:t>
            </a:r>
            <a:endParaRPr lang="fr-FR" sz="2000" dirty="0">
              <a:solidFill>
                <a:schemeClr val="tx1"/>
              </a:solidFill>
            </a:endParaRPr>
          </a:p>
        </p:txBody>
      </p:sp>
      <p:sp>
        <p:nvSpPr>
          <p:cNvPr id="6" name="Rectangle 5"/>
          <p:cNvSpPr/>
          <p:nvPr/>
        </p:nvSpPr>
        <p:spPr>
          <a:xfrm>
            <a:off x="755576" y="2420888"/>
            <a:ext cx="7128792" cy="1726451"/>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4400" dirty="0" err="1" smtClean="0"/>
              <a:t>Erreur</a:t>
            </a:r>
            <a:endParaRPr lang="fr-FR" sz="4400" dirty="0"/>
          </a:p>
        </p:txBody>
      </p:sp>
    </p:spTree>
    <p:extLst>
      <p:ext uri="{BB962C8B-B14F-4D97-AF65-F5344CB8AC3E}">
        <p14:creationId xmlns:p14="http://schemas.microsoft.com/office/powerpoint/2010/main" val="241262921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En cas de rejet des données saisies dans un formulaire, toutes les données saisies peuvent être modifiées par l'utilisateur.</a:t>
            </a:r>
            <a:br>
              <a:rPr lang="fr-FR" dirty="0"/>
            </a:br>
            <a:endParaRPr lang="fr-FR" dirty="0"/>
          </a:p>
        </p:txBody>
      </p:sp>
      <p:sp>
        <p:nvSpPr>
          <p:cNvPr id="3" name="Text Placeholder 2"/>
          <p:cNvSpPr>
            <a:spLocks noGrp="1"/>
          </p:cNvSpPr>
          <p:nvPr>
            <p:ph type="body" sz="quarter" idx="13"/>
          </p:nvPr>
        </p:nvSpPr>
        <p:spPr/>
        <p:txBody>
          <a:bodyPr/>
          <a:lstStyle/>
          <a:p>
            <a:r>
              <a:rPr lang="fr-FR" dirty="0" smtClean="0"/>
              <a:t>95</a:t>
            </a:r>
            <a:endParaRPr lang="fr-FR" dirty="0"/>
          </a:p>
        </p:txBody>
      </p:sp>
      <p:pic>
        <p:nvPicPr>
          <p:cNvPr id="4" name="Picture 3" descr="Capture d’écran 2015-10-03 à 22.53.05.png"/>
          <p:cNvPicPr>
            <a:picLocks noChangeAspect="1"/>
          </p:cNvPicPr>
          <p:nvPr/>
        </p:nvPicPr>
        <p:blipFill rotWithShape="1">
          <a:blip r:embed="rId3" cstate="email">
            <a:extLst>
              <a:ext uri="{28A0092B-C50C-407E-A947-70E740481C1C}">
                <a14:useLocalDpi xmlns:a14="http://schemas.microsoft.com/office/drawing/2010/main"/>
              </a:ext>
            </a:extLst>
          </a:blip>
          <a:srcRect l="1120" t="2876" r="1047"/>
          <a:stretch/>
        </p:blipFill>
        <p:spPr>
          <a:xfrm>
            <a:off x="765442" y="2748419"/>
            <a:ext cx="7149935" cy="3765272"/>
          </a:xfrm>
          <a:prstGeom prst="rect">
            <a:avLst/>
          </a:prstGeom>
        </p:spPr>
      </p:pic>
    </p:spTree>
    <p:extLst>
      <p:ext uri="{BB962C8B-B14F-4D97-AF65-F5344CB8AC3E}">
        <p14:creationId xmlns:p14="http://schemas.microsoft.com/office/powerpoint/2010/main" val="291546470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Lors de la saisie d'un formulaire réparti sur plusieurs pages, un récapitulatif global est affiché avant l'envoi définitif.</a:t>
            </a:r>
            <a:br>
              <a:rPr lang="fr-FR" dirty="0"/>
            </a:br>
            <a:endParaRPr lang="fr-FR" dirty="0"/>
          </a:p>
        </p:txBody>
      </p:sp>
      <p:sp>
        <p:nvSpPr>
          <p:cNvPr id="3" name="Text Placeholder 2"/>
          <p:cNvSpPr>
            <a:spLocks noGrp="1"/>
          </p:cNvSpPr>
          <p:nvPr>
            <p:ph type="body" sz="quarter" idx="13"/>
          </p:nvPr>
        </p:nvSpPr>
        <p:spPr/>
        <p:txBody>
          <a:bodyPr/>
          <a:lstStyle/>
          <a:p>
            <a:r>
              <a:rPr lang="fr-FR" dirty="0" smtClean="0"/>
              <a:t>96</a:t>
            </a:r>
            <a:endParaRPr lang="fr-FR" dirty="0"/>
          </a:p>
        </p:txBody>
      </p:sp>
      <p:pic>
        <p:nvPicPr>
          <p:cNvPr id="4" name="Picture 3" descr="Capture d’écran 2015-10-03 à 22.53.05.png"/>
          <p:cNvPicPr>
            <a:picLocks noChangeAspect="1"/>
          </p:cNvPicPr>
          <p:nvPr/>
        </p:nvPicPr>
        <p:blipFill rotWithShape="1">
          <a:blip r:embed="rId3" cstate="email">
            <a:extLst>
              <a:ext uri="{28A0092B-C50C-407E-A947-70E740481C1C}">
                <a14:useLocalDpi xmlns:a14="http://schemas.microsoft.com/office/drawing/2010/main"/>
              </a:ext>
            </a:extLst>
          </a:blip>
          <a:srcRect l="1120" t="2876" r="1047"/>
          <a:stretch/>
        </p:blipFill>
        <p:spPr>
          <a:xfrm>
            <a:off x="765442" y="2748419"/>
            <a:ext cx="7149935" cy="3765272"/>
          </a:xfrm>
          <a:prstGeom prst="rect">
            <a:avLst/>
          </a:prstGeom>
        </p:spPr>
      </p:pic>
    </p:spTree>
    <p:extLst>
      <p:ext uri="{BB962C8B-B14F-4D97-AF65-F5344CB8AC3E}">
        <p14:creationId xmlns:p14="http://schemas.microsoft.com/office/powerpoint/2010/main" val="9268328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page affichée après l'envoi d'un formulaire permet de reprendre directement la navigation.</a:t>
            </a:r>
          </a:p>
        </p:txBody>
      </p:sp>
      <p:sp>
        <p:nvSpPr>
          <p:cNvPr id="3" name="Text Placeholder 2"/>
          <p:cNvSpPr>
            <a:spLocks noGrp="1"/>
          </p:cNvSpPr>
          <p:nvPr>
            <p:ph type="body" sz="quarter" idx="13"/>
          </p:nvPr>
        </p:nvSpPr>
        <p:spPr/>
        <p:txBody>
          <a:bodyPr/>
          <a:lstStyle/>
          <a:p>
            <a:r>
              <a:rPr lang="fr-FR" dirty="0" smtClean="0"/>
              <a:t>97</a:t>
            </a:r>
            <a:endParaRPr lang="fr-FR" dirty="0"/>
          </a:p>
        </p:txBody>
      </p:sp>
    </p:spTree>
    <p:extLst>
      <p:ext uri="{BB962C8B-B14F-4D97-AF65-F5344CB8AC3E}">
        <p14:creationId xmlns:p14="http://schemas.microsoft.com/office/powerpoint/2010/main" val="84035238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soumission d'un formulaire est suivie d'un message indiquant la réussite ou non de l'action souhaitée.</a:t>
            </a:r>
            <a:br>
              <a:rPr lang="fr-FR" dirty="0"/>
            </a:br>
            <a:endParaRPr lang="fr-FR" dirty="0"/>
          </a:p>
        </p:txBody>
      </p:sp>
      <p:sp>
        <p:nvSpPr>
          <p:cNvPr id="3" name="Text Placeholder 2"/>
          <p:cNvSpPr>
            <a:spLocks noGrp="1"/>
          </p:cNvSpPr>
          <p:nvPr>
            <p:ph type="body" sz="quarter" idx="13"/>
          </p:nvPr>
        </p:nvSpPr>
        <p:spPr/>
        <p:txBody>
          <a:bodyPr/>
          <a:lstStyle/>
          <a:p>
            <a:r>
              <a:rPr lang="fr-FR" dirty="0" smtClean="0"/>
              <a:t>98</a:t>
            </a:r>
            <a:endParaRPr lang="fr-FR"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536" y="4725144"/>
            <a:ext cx="1481584" cy="1481584"/>
          </a:xfrm>
          <a:prstGeom prst="rect">
            <a:avLst/>
          </a:prstGeom>
        </p:spPr>
      </p:pic>
      <p:sp>
        <p:nvSpPr>
          <p:cNvPr id="5" name="Rectangular Callout 4"/>
          <p:cNvSpPr/>
          <p:nvPr/>
        </p:nvSpPr>
        <p:spPr>
          <a:xfrm>
            <a:off x="1979712" y="5085184"/>
            <a:ext cx="5904656" cy="1296144"/>
          </a:xfrm>
          <a:prstGeom prst="wedgeRectCallout">
            <a:avLst>
              <a:gd name="adj1" fmla="val -55901"/>
              <a:gd name="adj2" fmla="val -37841"/>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Heu</a:t>
            </a:r>
            <a:r>
              <a:rPr lang="en-US" sz="2000" dirty="0" smtClean="0">
                <a:solidFill>
                  <a:schemeClr val="tx1"/>
                </a:solidFill>
              </a:rPr>
              <a:t>… </a:t>
            </a:r>
            <a:r>
              <a:rPr lang="en-US" sz="2000" dirty="0" err="1" smtClean="0">
                <a:solidFill>
                  <a:schemeClr val="tx1"/>
                </a:solidFill>
              </a:rPr>
              <a:t>il</a:t>
            </a:r>
            <a:r>
              <a:rPr lang="en-US" sz="2000" dirty="0" smtClean="0">
                <a:solidFill>
                  <a:schemeClr val="tx1"/>
                </a:solidFill>
              </a:rPr>
              <a:t> </a:t>
            </a:r>
            <a:r>
              <a:rPr lang="en-US" sz="2000" dirty="0" err="1" smtClean="0">
                <a:solidFill>
                  <a:schemeClr val="tx1"/>
                </a:solidFill>
              </a:rPr>
              <a:t>est</a:t>
            </a:r>
            <a:r>
              <a:rPr lang="en-US" sz="2000" dirty="0" smtClean="0">
                <a:solidFill>
                  <a:schemeClr val="tx1"/>
                </a:solidFill>
              </a:rPr>
              <a:t> </a:t>
            </a:r>
            <a:r>
              <a:rPr lang="en-US" sz="2000" dirty="0" err="1" smtClean="0">
                <a:solidFill>
                  <a:schemeClr val="tx1"/>
                </a:solidFill>
              </a:rPr>
              <a:t>parti</a:t>
            </a:r>
            <a:r>
              <a:rPr lang="en-US" sz="2000" dirty="0" smtClean="0">
                <a:solidFill>
                  <a:schemeClr val="tx1"/>
                </a:solidFill>
              </a:rPr>
              <a:t> </a:t>
            </a:r>
            <a:r>
              <a:rPr lang="en-US" sz="2000" dirty="0" err="1" smtClean="0">
                <a:solidFill>
                  <a:schemeClr val="tx1"/>
                </a:solidFill>
              </a:rPr>
              <a:t>mon</a:t>
            </a:r>
            <a:r>
              <a:rPr lang="en-US" sz="2000" dirty="0" smtClean="0">
                <a:solidFill>
                  <a:schemeClr val="tx1"/>
                </a:solidFill>
              </a:rPr>
              <a:t> </a:t>
            </a:r>
            <a:r>
              <a:rPr lang="en-US" sz="2000" dirty="0" err="1" smtClean="0">
                <a:solidFill>
                  <a:schemeClr val="tx1"/>
                </a:solidFill>
              </a:rPr>
              <a:t>formulaire</a:t>
            </a:r>
            <a:r>
              <a:rPr lang="en-US" sz="2000" dirty="0" smtClean="0">
                <a:solidFill>
                  <a:schemeClr val="tx1"/>
                </a:solidFill>
              </a:rPr>
              <a:t> ?</a:t>
            </a:r>
            <a:endParaRPr lang="fr-FR" sz="2000" dirty="0">
              <a:solidFill>
                <a:schemeClr val="tx1"/>
              </a:solidFill>
            </a:endParaRPr>
          </a:p>
        </p:txBody>
      </p:sp>
      <p:sp>
        <p:nvSpPr>
          <p:cNvPr id="6" name="Rectangle 5"/>
          <p:cNvSpPr/>
          <p:nvPr/>
        </p:nvSpPr>
        <p:spPr>
          <a:xfrm>
            <a:off x="755576" y="2420888"/>
            <a:ext cx="7128792" cy="1726451"/>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4400" dirty="0" err="1" smtClean="0"/>
              <a:t>Envoyer</a:t>
            </a:r>
            <a:endParaRPr lang="fr-FR" sz="4400" dirty="0"/>
          </a:p>
        </p:txBody>
      </p:sp>
    </p:spTree>
    <p:extLst>
      <p:ext uri="{BB962C8B-B14F-4D97-AF65-F5344CB8AC3E}">
        <p14:creationId xmlns:p14="http://schemas.microsoft.com/office/powerpoint/2010/main" val="243687348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processus complexes sont accompagnés de la liste de leurs étapes.</a:t>
            </a:r>
            <a:br>
              <a:rPr lang="fr-FR" dirty="0"/>
            </a:br>
            <a:endParaRPr lang="fr-FR" dirty="0"/>
          </a:p>
        </p:txBody>
      </p:sp>
      <p:sp>
        <p:nvSpPr>
          <p:cNvPr id="3" name="Text Placeholder 2"/>
          <p:cNvSpPr>
            <a:spLocks noGrp="1"/>
          </p:cNvSpPr>
          <p:nvPr>
            <p:ph type="body" sz="quarter" idx="13"/>
          </p:nvPr>
        </p:nvSpPr>
        <p:spPr/>
        <p:txBody>
          <a:bodyPr/>
          <a:lstStyle/>
          <a:p>
            <a:r>
              <a:rPr lang="fr-FR" dirty="0" smtClean="0"/>
              <a:t>99</a:t>
            </a:r>
            <a:endParaRPr lang="fr-FR" dirty="0"/>
          </a:p>
        </p:txBody>
      </p:sp>
      <p:pic>
        <p:nvPicPr>
          <p:cNvPr id="4" name="Picture 3" descr="Capture d’écran 2015-10-03 à 22.36.52.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1520" y="2924944"/>
            <a:ext cx="8680257" cy="1482577"/>
          </a:xfrm>
          <a:prstGeom prst="rect">
            <a:avLst/>
          </a:prstGeom>
        </p:spPr>
      </p:pic>
    </p:spTree>
    <p:extLst>
      <p:ext uri="{BB962C8B-B14F-4D97-AF65-F5344CB8AC3E}">
        <p14:creationId xmlns:p14="http://schemas.microsoft.com/office/powerpoint/2010/main" val="99932639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L'étape en cours d'un processus complexe est indiquée.</a:t>
            </a:r>
            <a:br>
              <a:rPr lang="fr-FR" dirty="0"/>
            </a:br>
            <a:endParaRPr lang="fr-FR" dirty="0"/>
          </a:p>
        </p:txBody>
      </p:sp>
      <p:sp>
        <p:nvSpPr>
          <p:cNvPr id="3" name="Text Placeholder 2"/>
          <p:cNvSpPr>
            <a:spLocks noGrp="1"/>
          </p:cNvSpPr>
          <p:nvPr>
            <p:ph type="body" sz="quarter" idx="13"/>
          </p:nvPr>
        </p:nvSpPr>
        <p:spPr/>
        <p:txBody>
          <a:bodyPr/>
          <a:lstStyle/>
          <a:p>
            <a:r>
              <a:rPr lang="fr-FR" dirty="0" smtClean="0"/>
              <a:t>100</a:t>
            </a:r>
            <a:endParaRPr lang="fr-FR" dirty="0"/>
          </a:p>
        </p:txBody>
      </p:sp>
      <p:pic>
        <p:nvPicPr>
          <p:cNvPr id="4" name="Picture 3" descr="Capture d’écran 2015-10-03 à 22.36.52.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1520" y="2924944"/>
            <a:ext cx="8680257" cy="1482577"/>
          </a:xfrm>
          <a:prstGeom prst="rect">
            <a:avLst/>
          </a:prstGeom>
        </p:spPr>
      </p:pic>
    </p:spTree>
    <p:extLst>
      <p:ext uri="{BB962C8B-B14F-4D97-AF65-F5344CB8AC3E}">
        <p14:creationId xmlns:p14="http://schemas.microsoft.com/office/powerpoint/2010/main" val="235079841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Chaque étape d'un processus complexe permet de revenir à l'étape </a:t>
            </a:r>
            <a:r>
              <a:rPr lang="fr-FR" dirty="0" smtClean="0"/>
              <a:t>précédente</a:t>
            </a:r>
            <a:endParaRPr lang="fr-FR" dirty="0"/>
          </a:p>
        </p:txBody>
      </p:sp>
      <p:sp>
        <p:nvSpPr>
          <p:cNvPr id="3" name="Text Placeholder 2"/>
          <p:cNvSpPr>
            <a:spLocks noGrp="1"/>
          </p:cNvSpPr>
          <p:nvPr>
            <p:ph type="body" sz="quarter" idx="13"/>
          </p:nvPr>
        </p:nvSpPr>
        <p:spPr/>
        <p:txBody>
          <a:bodyPr/>
          <a:lstStyle/>
          <a:p>
            <a:r>
              <a:rPr lang="fr-FR" dirty="0" smtClean="0"/>
              <a:t>101</a:t>
            </a:r>
            <a:endParaRPr lang="fr-FR" dirty="0"/>
          </a:p>
        </p:txBody>
      </p:sp>
      <p:pic>
        <p:nvPicPr>
          <p:cNvPr id="4" name="Picture 3" descr="Capture d’écran 2015-10-03 à 22.36.52.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1520" y="2924944"/>
            <a:ext cx="8680257" cy="1482577"/>
          </a:xfrm>
          <a:prstGeom prst="rect">
            <a:avLst/>
          </a:prstGeom>
        </p:spPr>
      </p:pic>
    </p:spTree>
    <p:extLst>
      <p:ext uri="{BB962C8B-B14F-4D97-AF65-F5344CB8AC3E}">
        <p14:creationId xmlns:p14="http://schemas.microsoft.com/office/powerpoint/2010/main" val="150008446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L'utilisateur est averti de la perte d'information en cas d'utilisation de l'historique de son navigateur dans un processus complexe</a:t>
            </a:r>
          </a:p>
        </p:txBody>
      </p:sp>
      <p:sp>
        <p:nvSpPr>
          <p:cNvPr id="3" name="Text Placeholder 2"/>
          <p:cNvSpPr>
            <a:spLocks noGrp="1"/>
          </p:cNvSpPr>
          <p:nvPr>
            <p:ph type="body" sz="quarter" idx="13"/>
          </p:nvPr>
        </p:nvSpPr>
        <p:spPr/>
        <p:txBody>
          <a:bodyPr/>
          <a:lstStyle/>
          <a:p>
            <a:r>
              <a:rPr lang="fr-FR" dirty="0" smtClean="0"/>
              <a:t>102</a:t>
            </a:r>
            <a:endParaRPr lang="fr-FR"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356992"/>
            <a:ext cx="7641832"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08411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a:t>
            </a:r>
            <a:r>
              <a:rPr lang="fr-FR" dirty="0" err="1"/>
              <a:t>captchas</a:t>
            </a:r>
            <a:r>
              <a:rPr lang="fr-FR" dirty="0"/>
              <a:t> audio peuvent être réécoutés à volonté.</a:t>
            </a:r>
          </a:p>
        </p:txBody>
      </p:sp>
      <p:sp>
        <p:nvSpPr>
          <p:cNvPr id="3" name="Text Placeholder 2"/>
          <p:cNvSpPr>
            <a:spLocks noGrp="1"/>
          </p:cNvSpPr>
          <p:nvPr>
            <p:ph type="body" sz="quarter" idx="13"/>
          </p:nvPr>
        </p:nvSpPr>
        <p:spPr/>
        <p:txBody>
          <a:bodyPr/>
          <a:lstStyle/>
          <a:p>
            <a:r>
              <a:rPr lang="fr-FR" dirty="0" smtClean="0"/>
              <a:t>9</a:t>
            </a:r>
            <a:endParaRPr lang="fr-FR"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616" y="3789040"/>
            <a:ext cx="4626021" cy="2664296"/>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1560" y="2636912"/>
            <a:ext cx="5317406" cy="796379"/>
          </a:xfrm>
          <a:prstGeom prst="rect">
            <a:avLst/>
          </a:prstGeom>
        </p:spPr>
      </p:pic>
      <p:sp>
        <p:nvSpPr>
          <p:cNvPr id="6" name="ZoneTexte 7"/>
          <p:cNvSpPr txBox="1"/>
          <p:nvPr/>
        </p:nvSpPr>
        <p:spPr>
          <a:xfrm>
            <a:off x="6444208" y="2204864"/>
            <a:ext cx="2448272" cy="1477328"/>
          </a:xfrm>
          <a:prstGeom prst="rect">
            <a:avLst/>
          </a:prstGeom>
          <a:noFill/>
        </p:spPr>
        <p:txBody>
          <a:bodyPr wrap="square" rtlCol="0">
            <a:spAutoFit/>
          </a:bodyPr>
          <a:lstStyle/>
          <a:p>
            <a:r>
              <a:rPr lang="fr-FR" dirty="0" smtClean="0"/>
              <a:t>Pas eu le temps de lire ?  Vous aimeriez le revoir ? </a:t>
            </a:r>
          </a:p>
          <a:p>
            <a:endParaRPr lang="fr-FR" dirty="0"/>
          </a:p>
          <a:p>
            <a:r>
              <a:rPr lang="fr-FR" dirty="0" smtClean="0"/>
              <a:t>C’est pareil pour l’audio</a:t>
            </a:r>
            <a:endParaRPr lang="fr-FR" dirty="0"/>
          </a:p>
        </p:txBody>
      </p:sp>
    </p:spTree>
    <p:extLst>
      <p:ext uri="{BB962C8B-B14F-4D97-AF65-F5344CB8AC3E}">
        <p14:creationId xmlns:p14="http://schemas.microsoft.com/office/powerpoint/2010/main" val="317087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afterEffect">
                                  <p:stCondLst>
                                    <p:cond delay="200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2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navigation dans un processus complexe ne provoque pas la perte des données précédemment </a:t>
            </a:r>
            <a:r>
              <a:rPr lang="fr-FR" dirty="0" smtClean="0"/>
              <a:t>soumises</a:t>
            </a:r>
            <a:endParaRPr lang="fr-FR" dirty="0"/>
          </a:p>
        </p:txBody>
      </p:sp>
      <p:sp>
        <p:nvSpPr>
          <p:cNvPr id="3" name="Text Placeholder 2"/>
          <p:cNvSpPr>
            <a:spLocks noGrp="1"/>
          </p:cNvSpPr>
          <p:nvPr>
            <p:ph type="body" sz="quarter" idx="13"/>
          </p:nvPr>
        </p:nvSpPr>
        <p:spPr/>
        <p:txBody>
          <a:bodyPr/>
          <a:lstStyle/>
          <a:p>
            <a:r>
              <a:rPr lang="fr-FR" dirty="0" smtClean="0"/>
              <a:t>103</a:t>
            </a:r>
            <a:endParaRPr lang="fr-FR"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356992"/>
            <a:ext cx="7641832"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846699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 copier coller est possible dans les champs de formulaire</a:t>
            </a:r>
          </a:p>
        </p:txBody>
      </p:sp>
      <p:sp>
        <p:nvSpPr>
          <p:cNvPr id="3" name="Espace réservé du texte 2"/>
          <p:cNvSpPr>
            <a:spLocks noGrp="1"/>
          </p:cNvSpPr>
          <p:nvPr>
            <p:ph type="body" sz="quarter" idx="13"/>
          </p:nvPr>
        </p:nvSpPr>
        <p:spPr/>
        <p:txBody>
          <a:bodyPr/>
          <a:lstStyle/>
          <a:p>
            <a:r>
              <a:rPr lang="fr-FR" dirty="0" smtClean="0"/>
              <a:t>104</a:t>
            </a:r>
            <a:endParaRPr lang="fr-FR" dirty="0"/>
          </a:p>
        </p:txBody>
      </p:sp>
      <p:sp>
        <p:nvSpPr>
          <p:cNvPr id="5" name="Rectangle 4"/>
          <p:cNvSpPr/>
          <p:nvPr/>
        </p:nvSpPr>
        <p:spPr>
          <a:xfrm>
            <a:off x="683568" y="3573016"/>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3200" dirty="0" smtClean="0">
                <a:solidFill>
                  <a:schemeClr val="dk1"/>
                </a:solidFill>
              </a:rPr>
              <a:t>I 		</a:t>
            </a:r>
            <a:r>
              <a:rPr lang="fr-FR" sz="3200" dirty="0" err="1" smtClean="0"/>
              <a:t>Ctrl+C</a:t>
            </a:r>
            <a:r>
              <a:rPr lang="fr-FR" sz="3200" dirty="0" smtClean="0"/>
              <a:t>/</a:t>
            </a:r>
            <a:r>
              <a:rPr lang="fr-FR" sz="3200" dirty="0" err="1" smtClean="0"/>
              <a:t>Ctrl+V</a:t>
            </a:r>
            <a:endParaRPr lang="fr-FR" sz="3200" dirty="0">
              <a:solidFill>
                <a:schemeClr val="dk1"/>
              </a:solidFill>
            </a:endParaRPr>
          </a:p>
        </p:txBody>
      </p:sp>
      <p:sp>
        <p:nvSpPr>
          <p:cNvPr id="6" name="Heart 4"/>
          <p:cNvSpPr/>
          <p:nvPr/>
        </p:nvSpPr>
        <p:spPr>
          <a:xfrm>
            <a:off x="2771800" y="3933056"/>
            <a:ext cx="1152128" cy="936104"/>
          </a:xfrm>
          <a:prstGeom prst="heart">
            <a:avLst/>
          </a:prstGeom>
          <a:solidFill>
            <a:srgbClr val="E23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187011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éléments d'une liste déroulante qui peuvent être regroupés le sont de manière appropriée.</a:t>
            </a:r>
          </a:p>
        </p:txBody>
      </p:sp>
      <p:sp>
        <p:nvSpPr>
          <p:cNvPr id="3" name="Espace réservé du texte 2"/>
          <p:cNvSpPr>
            <a:spLocks noGrp="1"/>
          </p:cNvSpPr>
          <p:nvPr>
            <p:ph type="body" sz="quarter" idx="13"/>
          </p:nvPr>
        </p:nvSpPr>
        <p:spPr/>
        <p:txBody>
          <a:bodyPr/>
          <a:lstStyle/>
          <a:p>
            <a:r>
              <a:rPr lang="fr-FR" dirty="0" smtClean="0"/>
              <a:t>105</a:t>
            </a:r>
            <a:endParaRPr lang="fr-FR" dirty="0"/>
          </a:p>
        </p:txBody>
      </p:sp>
      <p:sp>
        <p:nvSpPr>
          <p:cNvPr id="4" name="Rectangle 3"/>
          <p:cNvSpPr/>
          <p:nvPr/>
        </p:nvSpPr>
        <p:spPr>
          <a:xfrm>
            <a:off x="683568" y="3573016"/>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3200" dirty="0" smtClean="0">
                <a:solidFill>
                  <a:schemeClr val="dk1"/>
                </a:solidFill>
              </a:rPr>
              <a:t>I 		</a:t>
            </a:r>
            <a:r>
              <a:rPr lang="fr-FR" sz="3200" dirty="0" smtClean="0"/>
              <a:t>&lt;</a:t>
            </a:r>
            <a:r>
              <a:rPr lang="fr-FR" sz="3200" dirty="0" err="1" smtClean="0"/>
              <a:t>optgroup</a:t>
            </a:r>
            <a:r>
              <a:rPr lang="fr-FR" sz="3200" dirty="0" smtClean="0"/>
              <a:t>&gt;</a:t>
            </a:r>
            <a:endParaRPr lang="fr-FR" sz="3200" dirty="0">
              <a:solidFill>
                <a:schemeClr val="dk1"/>
              </a:solidFill>
            </a:endParaRPr>
          </a:p>
        </p:txBody>
      </p:sp>
      <p:sp>
        <p:nvSpPr>
          <p:cNvPr id="5" name="Heart 4"/>
          <p:cNvSpPr/>
          <p:nvPr/>
        </p:nvSpPr>
        <p:spPr>
          <a:xfrm>
            <a:off x="3059832" y="3933056"/>
            <a:ext cx="1152128" cy="936104"/>
          </a:xfrm>
          <a:prstGeom prst="heart">
            <a:avLst/>
          </a:prstGeom>
          <a:solidFill>
            <a:srgbClr val="E23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2949051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listes d'options de formulaires sont présentées dans un ordre identifiable</a:t>
            </a:r>
          </a:p>
        </p:txBody>
      </p:sp>
      <p:sp>
        <p:nvSpPr>
          <p:cNvPr id="3" name="Espace réservé du texte 2"/>
          <p:cNvSpPr>
            <a:spLocks noGrp="1"/>
          </p:cNvSpPr>
          <p:nvPr>
            <p:ph type="body" sz="quarter" idx="13"/>
          </p:nvPr>
        </p:nvSpPr>
        <p:spPr/>
        <p:txBody>
          <a:bodyPr/>
          <a:lstStyle/>
          <a:p>
            <a:r>
              <a:rPr lang="fr-FR" dirty="0" smtClean="0"/>
              <a:t>106</a:t>
            </a:r>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348880"/>
            <a:ext cx="7997243" cy="378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674324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17700" y="0"/>
            <a:ext cx="5293519" cy="6858000"/>
          </a:xfrm>
          <a:prstGeom prst="rect">
            <a:avLst/>
          </a:prstGeom>
        </p:spPr>
      </p:pic>
      <p:sp>
        <p:nvSpPr>
          <p:cNvPr id="4" name="Title 3"/>
          <p:cNvSpPr>
            <a:spLocks noGrp="1"/>
          </p:cNvSpPr>
          <p:nvPr>
            <p:ph type="ctrTitle"/>
          </p:nvPr>
        </p:nvSpPr>
        <p:spPr/>
        <p:txBody>
          <a:bodyPr/>
          <a:lstStyle/>
          <a:p>
            <a:r>
              <a:rPr lang="fr-FR" dirty="0" smtClean="0"/>
              <a:t>Hyperliens</a:t>
            </a:r>
            <a:endParaRPr lang="fr-FR" dirty="0"/>
          </a:p>
        </p:txBody>
      </p:sp>
      <p:sp>
        <p:nvSpPr>
          <p:cNvPr id="7" name="Rectangle 6"/>
          <p:cNvSpPr/>
          <p:nvPr/>
        </p:nvSpPr>
        <p:spPr>
          <a:xfrm>
            <a:off x="0" y="0"/>
            <a:ext cx="9144000" cy="4766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Formation Qualité</a:t>
            </a:r>
            <a:endParaRPr lang="fr-FR" dirty="0"/>
          </a:p>
        </p:txBody>
      </p:sp>
    </p:spTree>
    <p:extLst>
      <p:ext uri="{BB962C8B-B14F-4D97-AF65-F5344CB8AC3E}">
        <p14:creationId xmlns:p14="http://schemas.microsoft.com/office/powerpoint/2010/main" val="128085270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Détente</a:t>
            </a:r>
            <a:endParaRPr lang="fr-FR" dirty="0"/>
          </a:p>
        </p:txBody>
      </p:sp>
      <p:sp>
        <p:nvSpPr>
          <p:cNvPr id="3" name="Espace réservé du contenu 2"/>
          <p:cNvSpPr>
            <a:spLocks noGrp="1"/>
          </p:cNvSpPr>
          <p:nvPr>
            <p:ph idx="1"/>
          </p:nvPr>
        </p:nvSpPr>
        <p:spPr/>
        <p:txBody>
          <a:bodyPr>
            <a:normAutofit fontScale="85000" lnSpcReduction="20000"/>
          </a:bodyPr>
          <a:lstStyle/>
          <a:p>
            <a:pPr marL="0" indent="0">
              <a:buNone/>
            </a:pPr>
            <a:r>
              <a:rPr lang="fr-FR" sz="4400" b="1" dirty="0" smtClean="0"/>
              <a:t>En quelle décennie les hyperliens ont été théorisés ?</a:t>
            </a:r>
          </a:p>
          <a:p>
            <a:pPr marL="0" indent="0">
              <a:buNone/>
            </a:pPr>
            <a:endParaRPr lang="fr-FR" sz="4400" b="1" dirty="0"/>
          </a:p>
          <a:p>
            <a:r>
              <a:rPr lang="fr-FR" sz="4400" dirty="0" smtClean="0"/>
              <a:t>1940’s</a:t>
            </a:r>
          </a:p>
          <a:p>
            <a:r>
              <a:rPr lang="fr-FR" sz="4400" dirty="0" smtClean="0"/>
              <a:t>1950’s</a:t>
            </a:r>
          </a:p>
          <a:p>
            <a:r>
              <a:rPr lang="fr-FR" sz="4400" dirty="0" smtClean="0"/>
              <a:t>1960’s</a:t>
            </a:r>
          </a:p>
          <a:p>
            <a:r>
              <a:rPr lang="fr-FR" sz="4400" dirty="0" smtClean="0"/>
              <a:t>1970’s</a:t>
            </a:r>
          </a:p>
          <a:p>
            <a:r>
              <a:rPr lang="fr-FR" sz="4400" dirty="0" smtClean="0"/>
              <a:t>1980’s</a:t>
            </a:r>
            <a:endParaRPr lang="fr-FR" sz="4400" dirty="0"/>
          </a:p>
        </p:txBody>
      </p:sp>
    </p:spTree>
    <p:extLst>
      <p:ext uri="{BB962C8B-B14F-4D97-AF65-F5344CB8AC3E}">
        <p14:creationId xmlns:p14="http://schemas.microsoft.com/office/powerpoint/2010/main" val="65876065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Chaque lien est doté d'un intitulé dans le code source.</a:t>
            </a:r>
            <a:br>
              <a:rPr lang="fr-FR" dirty="0"/>
            </a:br>
            <a:endParaRPr lang="fr-FR" dirty="0"/>
          </a:p>
        </p:txBody>
      </p:sp>
      <p:sp>
        <p:nvSpPr>
          <p:cNvPr id="3" name="Text Placeholder 2"/>
          <p:cNvSpPr>
            <a:spLocks noGrp="1"/>
          </p:cNvSpPr>
          <p:nvPr>
            <p:ph type="body" sz="quarter" idx="13"/>
          </p:nvPr>
        </p:nvSpPr>
        <p:spPr/>
        <p:txBody>
          <a:bodyPr/>
          <a:lstStyle/>
          <a:p>
            <a:r>
              <a:rPr lang="fr-FR" dirty="0" smtClean="0"/>
              <a:t>107</a:t>
            </a:r>
            <a:endParaRPr lang="fr-FR" dirty="0"/>
          </a:p>
        </p:txBody>
      </p:sp>
      <p:sp>
        <p:nvSpPr>
          <p:cNvPr id="5" name="Rectangle 4"/>
          <p:cNvSpPr/>
          <p:nvPr/>
        </p:nvSpPr>
        <p:spPr>
          <a:xfrm>
            <a:off x="683568" y="2348880"/>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r>
              <a:rPr lang="fr-FR" sz="3200" dirty="0" smtClean="0">
                <a:solidFill>
                  <a:schemeClr val="dk1"/>
                </a:solidFill>
              </a:rPr>
              <a:t>&lt;a </a:t>
            </a:r>
            <a:r>
              <a:rPr lang="fr-FR" sz="3200" dirty="0" err="1" smtClean="0">
                <a:solidFill>
                  <a:schemeClr val="dk1"/>
                </a:solidFill>
              </a:rPr>
              <a:t>href</a:t>
            </a:r>
            <a:r>
              <a:rPr lang="fr-FR" sz="3200" dirty="0" smtClean="0">
                <a:solidFill>
                  <a:schemeClr val="dk1"/>
                </a:solidFill>
              </a:rPr>
              <a:t>=“#</a:t>
            </a:r>
            <a:r>
              <a:rPr lang="fr-FR" sz="3200" dirty="0" err="1" smtClean="0">
                <a:solidFill>
                  <a:schemeClr val="dk1"/>
                </a:solidFill>
              </a:rPr>
              <a:t>foo</a:t>
            </a:r>
            <a:r>
              <a:rPr lang="fr-FR" sz="3200" dirty="0" smtClean="0">
                <a:solidFill>
                  <a:schemeClr val="dk1"/>
                </a:solidFill>
              </a:rPr>
              <a:t>“&gt;</a:t>
            </a:r>
          </a:p>
          <a:p>
            <a:r>
              <a:rPr lang="fr-FR" sz="3200" dirty="0"/>
              <a:t>	</a:t>
            </a:r>
            <a:r>
              <a:rPr lang="fr-FR" sz="3200" dirty="0" smtClean="0">
                <a:solidFill>
                  <a:srgbClr val="FF0000"/>
                </a:solidFill>
              </a:rPr>
              <a:t>Libellé</a:t>
            </a:r>
          </a:p>
          <a:p>
            <a:r>
              <a:rPr lang="fr-FR" sz="3200" dirty="0" smtClean="0">
                <a:solidFill>
                  <a:schemeClr val="dk1"/>
                </a:solidFill>
              </a:rPr>
              <a:t>&lt;/a&gt;</a:t>
            </a:r>
            <a:endParaRPr lang="fr-FR" sz="3200" dirty="0">
              <a:solidFill>
                <a:schemeClr val="dk1"/>
              </a:solidFill>
            </a:endParaRPr>
          </a:p>
        </p:txBody>
      </p:sp>
      <p:sp>
        <p:nvSpPr>
          <p:cNvPr id="6" name="Rectangle 5"/>
          <p:cNvSpPr/>
          <p:nvPr/>
        </p:nvSpPr>
        <p:spPr>
          <a:xfrm>
            <a:off x="683568" y="4293096"/>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r>
              <a:rPr lang="fr-FR" sz="3200" dirty="0" smtClean="0">
                <a:solidFill>
                  <a:schemeClr val="dk1"/>
                </a:solidFill>
              </a:rPr>
              <a:t>&lt;a </a:t>
            </a:r>
            <a:r>
              <a:rPr lang="fr-FR" sz="3200" dirty="0" err="1" smtClean="0">
                <a:solidFill>
                  <a:schemeClr val="dk1"/>
                </a:solidFill>
              </a:rPr>
              <a:t>href</a:t>
            </a:r>
            <a:r>
              <a:rPr lang="fr-FR" sz="3200" dirty="0" smtClean="0">
                <a:solidFill>
                  <a:schemeClr val="dk1"/>
                </a:solidFill>
              </a:rPr>
              <a:t>=“#</a:t>
            </a:r>
            <a:r>
              <a:rPr lang="fr-FR" sz="3200" dirty="0" err="1" smtClean="0">
                <a:solidFill>
                  <a:schemeClr val="dk1"/>
                </a:solidFill>
              </a:rPr>
              <a:t>foo</a:t>
            </a:r>
            <a:r>
              <a:rPr lang="fr-FR" sz="3200" dirty="0" smtClean="0">
                <a:solidFill>
                  <a:schemeClr val="dk1"/>
                </a:solidFill>
              </a:rPr>
              <a:t>“&gt;</a:t>
            </a:r>
          </a:p>
          <a:p>
            <a:r>
              <a:rPr lang="fr-FR" sz="3200" dirty="0" smtClean="0">
                <a:solidFill>
                  <a:srgbClr val="00B050"/>
                </a:solidFill>
              </a:rPr>
              <a:t>	&lt;</a:t>
            </a:r>
            <a:r>
              <a:rPr lang="fr-FR" sz="3200" dirty="0" err="1" smtClean="0">
                <a:solidFill>
                  <a:srgbClr val="00B050"/>
                </a:solidFill>
              </a:rPr>
              <a:t>img</a:t>
            </a:r>
            <a:r>
              <a:rPr lang="fr-FR" sz="3200" dirty="0" smtClean="0">
                <a:solidFill>
                  <a:srgbClr val="00B050"/>
                </a:solidFill>
              </a:rPr>
              <a:t> </a:t>
            </a:r>
            <a:r>
              <a:rPr lang="fr-FR" sz="3200" dirty="0" err="1" smtClean="0">
                <a:solidFill>
                  <a:srgbClr val="FF0000"/>
                </a:solidFill>
              </a:rPr>
              <a:t>alt</a:t>
            </a:r>
            <a:r>
              <a:rPr lang="fr-FR" sz="3200" dirty="0" smtClean="0">
                <a:solidFill>
                  <a:srgbClr val="FF0000"/>
                </a:solidFill>
              </a:rPr>
              <a:t>=“libellé“ </a:t>
            </a:r>
            <a:r>
              <a:rPr lang="fr-FR" sz="3200" dirty="0" err="1" smtClean="0">
                <a:solidFill>
                  <a:srgbClr val="00B050"/>
                </a:solidFill>
              </a:rPr>
              <a:t>src</a:t>
            </a:r>
            <a:r>
              <a:rPr lang="fr-FR" sz="3200" dirty="0" smtClean="0">
                <a:solidFill>
                  <a:srgbClr val="00B050"/>
                </a:solidFill>
              </a:rPr>
              <a:t>=“url“&gt;</a:t>
            </a:r>
          </a:p>
          <a:p>
            <a:r>
              <a:rPr lang="fr-FR" sz="3200" dirty="0" smtClean="0">
                <a:solidFill>
                  <a:schemeClr val="dk1"/>
                </a:solidFill>
              </a:rPr>
              <a:t>&lt;/a&gt;</a:t>
            </a:r>
            <a:endParaRPr lang="fr-FR" sz="3200" dirty="0">
              <a:solidFill>
                <a:schemeClr val="dk1"/>
              </a:solidFill>
            </a:endParaRPr>
          </a:p>
        </p:txBody>
      </p:sp>
    </p:spTree>
    <p:extLst>
      <p:ext uri="{BB962C8B-B14F-4D97-AF65-F5344CB8AC3E}">
        <p14:creationId xmlns:p14="http://schemas.microsoft.com/office/powerpoint/2010/main" val="84371397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soulignement est réservé aux hyperliens.</a:t>
            </a:r>
            <a:br>
              <a:rPr lang="fr-FR" dirty="0"/>
            </a:br>
            <a:endParaRPr lang="fr-FR" dirty="0"/>
          </a:p>
        </p:txBody>
      </p:sp>
      <p:sp>
        <p:nvSpPr>
          <p:cNvPr id="3" name="Text Placeholder 2"/>
          <p:cNvSpPr>
            <a:spLocks noGrp="1"/>
          </p:cNvSpPr>
          <p:nvPr>
            <p:ph type="body" sz="quarter" idx="13"/>
          </p:nvPr>
        </p:nvSpPr>
        <p:spPr/>
        <p:txBody>
          <a:bodyPr/>
          <a:lstStyle/>
          <a:p>
            <a:r>
              <a:rPr lang="fr-FR" dirty="0" smtClean="0"/>
              <a:t>108</a:t>
            </a:r>
            <a:endParaRPr lang="fr-FR" dirty="0"/>
          </a:p>
        </p:txBody>
      </p:sp>
      <p:sp>
        <p:nvSpPr>
          <p:cNvPr id="5" name="Rectangle 4"/>
          <p:cNvSpPr/>
          <p:nvPr/>
        </p:nvSpPr>
        <p:spPr>
          <a:xfrm>
            <a:off x="683568" y="3573016"/>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3200" u="sng" dirty="0" smtClean="0">
                <a:solidFill>
                  <a:schemeClr val="dk1"/>
                </a:solidFill>
              </a:rPr>
              <a:t>Un de ces mots cache un lien</a:t>
            </a:r>
            <a:endParaRPr lang="fr-FR" sz="3200" u="sng" dirty="0">
              <a:solidFill>
                <a:schemeClr val="dk1"/>
              </a:solidFill>
            </a:endParaRPr>
          </a:p>
        </p:txBody>
      </p:sp>
    </p:spTree>
    <p:extLst>
      <p:ext uri="{BB962C8B-B14F-4D97-AF65-F5344CB8AC3E}">
        <p14:creationId xmlns:p14="http://schemas.microsoft.com/office/powerpoint/2010/main" val="323160313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hyperliens sont visuellement différenciés du reste du contenu.</a:t>
            </a:r>
            <a:br>
              <a:rPr lang="fr-FR" dirty="0"/>
            </a:br>
            <a:endParaRPr lang="fr-FR" dirty="0"/>
          </a:p>
        </p:txBody>
      </p:sp>
      <p:sp>
        <p:nvSpPr>
          <p:cNvPr id="3" name="Text Placeholder 2"/>
          <p:cNvSpPr>
            <a:spLocks noGrp="1"/>
          </p:cNvSpPr>
          <p:nvPr>
            <p:ph type="body" sz="quarter" idx="13"/>
          </p:nvPr>
        </p:nvSpPr>
        <p:spPr/>
        <p:txBody>
          <a:bodyPr/>
          <a:lstStyle/>
          <a:p>
            <a:r>
              <a:rPr lang="fr-FR" dirty="0" smtClean="0"/>
              <a:t>109</a:t>
            </a:r>
            <a:endParaRPr lang="fr-FR" dirty="0"/>
          </a:p>
        </p:txBody>
      </p:sp>
      <p:sp>
        <p:nvSpPr>
          <p:cNvPr id="4" name="Rectangle 3"/>
          <p:cNvSpPr/>
          <p:nvPr/>
        </p:nvSpPr>
        <p:spPr>
          <a:xfrm>
            <a:off x="683568" y="3573016"/>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3200" dirty="0" smtClean="0">
                <a:solidFill>
                  <a:schemeClr val="dk1"/>
                </a:solidFill>
              </a:rPr>
              <a:t>Un de ces mots </a:t>
            </a:r>
            <a:r>
              <a:rPr lang="fr-FR" sz="3200" b="1" dirty="0" smtClean="0">
                <a:solidFill>
                  <a:srgbClr val="FF0000"/>
                </a:solidFill>
              </a:rPr>
              <a:t>cache</a:t>
            </a:r>
            <a:r>
              <a:rPr lang="fr-FR" sz="3200" dirty="0" smtClean="0">
                <a:solidFill>
                  <a:schemeClr val="dk1"/>
                </a:solidFill>
              </a:rPr>
              <a:t> un lien</a:t>
            </a:r>
            <a:endParaRPr lang="fr-FR" sz="3200" dirty="0">
              <a:solidFill>
                <a:schemeClr val="dk1"/>
              </a:solidFill>
            </a:endParaRPr>
          </a:p>
        </p:txBody>
      </p:sp>
    </p:spTree>
    <p:extLst>
      <p:ext uri="{BB962C8B-B14F-4D97-AF65-F5344CB8AC3E}">
        <p14:creationId xmlns:p14="http://schemas.microsoft.com/office/powerpoint/2010/main" val="142014187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site n'applique pas le même style aux liens visités et non visités.</a:t>
            </a:r>
            <a:br>
              <a:rPr lang="fr-FR" dirty="0"/>
            </a:br>
            <a:endParaRPr lang="fr-FR" dirty="0"/>
          </a:p>
        </p:txBody>
      </p:sp>
      <p:sp>
        <p:nvSpPr>
          <p:cNvPr id="3" name="Text Placeholder 2"/>
          <p:cNvSpPr>
            <a:spLocks noGrp="1"/>
          </p:cNvSpPr>
          <p:nvPr>
            <p:ph type="body" sz="quarter" idx="13"/>
          </p:nvPr>
        </p:nvSpPr>
        <p:spPr/>
        <p:txBody>
          <a:bodyPr/>
          <a:lstStyle/>
          <a:p>
            <a:r>
              <a:rPr lang="fr-FR" dirty="0" smtClean="0"/>
              <a:t>110</a:t>
            </a:r>
            <a:endParaRPr lang="fr-FR"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2204864"/>
            <a:ext cx="4613009" cy="4210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3408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a:t>
            </a:r>
            <a:r>
              <a:rPr lang="fr-FR" dirty="0" err="1"/>
              <a:t>captchas</a:t>
            </a:r>
            <a:r>
              <a:rPr lang="fr-FR" dirty="0"/>
              <a:t> sont accompagnés d'une solution alternative d'accès.</a:t>
            </a:r>
          </a:p>
        </p:txBody>
      </p:sp>
      <p:sp>
        <p:nvSpPr>
          <p:cNvPr id="3" name="Text Placeholder 2"/>
          <p:cNvSpPr>
            <a:spLocks noGrp="1"/>
          </p:cNvSpPr>
          <p:nvPr>
            <p:ph type="body" sz="quarter" idx="13"/>
          </p:nvPr>
        </p:nvSpPr>
        <p:spPr/>
        <p:txBody>
          <a:bodyPr/>
          <a:lstStyle/>
          <a:p>
            <a:r>
              <a:rPr lang="fr-FR" dirty="0" smtClean="0"/>
              <a:t>10</a:t>
            </a:r>
            <a:endParaRPr lang="fr-FR"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772816"/>
            <a:ext cx="9144000" cy="4572000"/>
          </a:xfrm>
          <a:prstGeom prst="rect">
            <a:avLst/>
          </a:prstGeom>
        </p:spPr>
      </p:pic>
      <p:sp>
        <p:nvSpPr>
          <p:cNvPr id="5" name="Rectangle 4"/>
          <p:cNvSpPr/>
          <p:nvPr/>
        </p:nvSpPr>
        <p:spPr>
          <a:xfrm>
            <a:off x="6444208" y="3212976"/>
            <a:ext cx="864096" cy="432048"/>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2641442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site n'impose pas d'interdiction ou de restriction à la mise en place des liens </a:t>
            </a:r>
            <a:r>
              <a:rPr lang="fr-FR" dirty="0" smtClean="0"/>
              <a:t>entrants</a:t>
            </a:r>
            <a:endParaRPr lang="fr-FR" dirty="0"/>
          </a:p>
        </p:txBody>
      </p:sp>
      <p:sp>
        <p:nvSpPr>
          <p:cNvPr id="3" name="Text Placeholder 2"/>
          <p:cNvSpPr>
            <a:spLocks noGrp="1"/>
          </p:cNvSpPr>
          <p:nvPr>
            <p:ph type="body" sz="quarter" idx="13"/>
          </p:nvPr>
        </p:nvSpPr>
        <p:spPr/>
        <p:txBody>
          <a:bodyPr/>
          <a:lstStyle/>
          <a:p>
            <a:r>
              <a:rPr lang="fr-FR" dirty="0" smtClean="0"/>
              <a:t>111</a:t>
            </a:r>
            <a:endParaRPr lang="fr-FR" dirty="0"/>
          </a:p>
        </p:txBody>
      </p:sp>
      <p:sp>
        <p:nvSpPr>
          <p:cNvPr id="4" name="Rectangle 3"/>
          <p:cNvSpPr/>
          <p:nvPr/>
        </p:nvSpPr>
        <p:spPr>
          <a:xfrm>
            <a:off x="683568" y="3573016"/>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3200" dirty="0" smtClean="0">
                <a:solidFill>
                  <a:schemeClr val="dk1"/>
                </a:solidFill>
              </a:rPr>
              <a:t>A</a:t>
            </a:r>
            <a:r>
              <a:rPr lang="fr-FR" sz="3200" dirty="0" err="1" smtClean="0">
                <a:solidFill>
                  <a:schemeClr val="dk1"/>
                </a:solidFill>
              </a:rPr>
              <a:t>ttention</a:t>
            </a:r>
            <a:r>
              <a:rPr lang="fr-FR" sz="3200" dirty="0" smtClean="0">
                <a:solidFill>
                  <a:schemeClr val="dk1"/>
                </a:solidFill>
              </a:rPr>
              <a:t> au copié/collé de mentions légales</a:t>
            </a:r>
            <a:endParaRPr lang="fr-FR" sz="3200" dirty="0">
              <a:solidFill>
                <a:schemeClr val="dk1"/>
              </a:solidFill>
            </a:endParaRPr>
          </a:p>
        </p:txBody>
      </p:sp>
    </p:spTree>
    <p:extLst>
      <p:ext uri="{BB962C8B-B14F-4D97-AF65-F5344CB8AC3E}">
        <p14:creationId xmlns:p14="http://schemas.microsoft.com/office/powerpoint/2010/main" val="367366007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survol ou l'activation des hyperliens ne modifie pas la mise en page.</a:t>
            </a:r>
            <a:br>
              <a:rPr lang="fr-FR" dirty="0"/>
            </a:br>
            <a:endParaRPr lang="fr-FR" dirty="0"/>
          </a:p>
        </p:txBody>
      </p:sp>
      <p:sp>
        <p:nvSpPr>
          <p:cNvPr id="3" name="Text Placeholder 2"/>
          <p:cNvSpPr>
            <a:spLocks noGrp="1"/>
          </p:cNvSpPr>
          <p:nvPr>
            <p:ph type="body" sz="quarter" idx="13"/>
          </p:nvPr>
        </p:nvSpPr>
        <p:spPr/>
        <p:txBody>
          <a:bodyPr/>
          <a:lstStyle/>
          <a:p>
            <a:r>
              <a:rPr lang="fr-FR" dirty="0" smtClean="0"/>
              <a:t>112</a:t>
            </a:r>
            <a:endParaRPr lang="fr-FR" dirty="0"/>
          </a:p>
        </p:txBody>
      </p:sp>
      <p:sp>
        <p:nvSpPr>
          <p:cNvPr id="4" name="Text Placeholder 2"/>
          <p:cNvSpPr txBox="1">
            <a:spLocks/>
          </p:cNvSpPr>
          <p:nvPr/>
        </p:nvSpPr>
        <p:spPr>
          <a:xfrm>
            <a:off x="7093396" y="4431952"/>
            <a:ext cx="1943100" cy="1152525"/>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anose="020B0604020202020204" pitchFamily="34" charset="0"/>
              <a:buNone/>
              <a:defRPr sz="6000" kern="1200">
                <a:solidFill>
                  <a:schemeClr val="tx1"/>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fr-FR" dirty="0"/>
          </a:p>
        </p:txBody>
      </p:sp>
      <p:pic>
        <p:nvPicPr>
          <p:cNvPr id="6" name="Picture 5" descr="IMG_2517.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3608" y="2564904"/>
            <a:ext cx="7480300" cy="2781300"/>
          </a:xfrm>
          <a:prstGeom prst="rect">
            <a:avLst/>
          </a:prstGeom>
        </p:spPr>
      </p:pic>
    </p:spTree>
    <p:extLst>
      <p:ext uri="{BB962C8B-B14F-4D97-AF65-F5344CB8AC3E}">
        <p14:creationId xmlns:p14="http://schemas.microsoft.com/office/powerpoint/2010/main" val="97886401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hyperliens de même nature ont des couleurs, des formes et des comportements identiques sur toutes les pages.</a:t>
            </a:r>
            <a:br>
              <a:rPr lang="fr-FR" dirty="0"/>
            </a:br>
            <a:endParaRPr lang="fr-FR" dirty="0"/>
          </a:p>
        </p:txBody>
      </p:sp>
      <p:sp>
        <p:nvSpPr>
          <p:cNvPr id="3" name="Text Placeholder 2"/>
          <p:cNvSpPr>
            <a:spLocks noGrp="1"/>
          </p:cNvSpPr>
          <p:nvPr>
            <p:ph type="body" sz="quarter" idx="13"/>
          </p:nvPr>
        </p:nvSpPr>
        <p:spPr/>
        <p:txBody>
          <a:bodyPr/>
          <a:lstStyle/>
          <a:p>
            <a:r>
              <a:rPr lang="fr-FR" dirty="0" smtClean="0"/>
              <a:t>113</a:t>
            </a:r>
            <a:endParaRPr lang="fr-FR"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164" y="2492896"/>
            <a:ext cx="4613009" cy="4210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725269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Tous les hyperliens internes du site sont </a:t>
            </a:r>
            <a:r>
              <a:rPr lang="fr-FR" dirty="0" smtClean="0"/>
              <a:t>valides</a:t>
            </a:r>
            <a:r>
              <a:rPr lang="fr-FR" dirty="0"/>
              <a:t/>
            </a:r>
            <a:br>
              <a:rPr lang="fr-FR" dirty="0"/>
            </a:br>
            <a:endParaRPr lang="fr-FR" dirty="0"/>
          </a:p>
        </p:txBody>
      </p:sp>
      <p:sp>
        <p:nvSpPr>
          <p:cNvPr id="3" name="Text Placeholder 2"/>
          <p:cNvSpPr>
            <a:spLocks noGrp="1"/>
          </p:cNvSpPr>
          <p:nvPr>
            <p:ph type="body" sz="quarter" idx="13"/>
          </p:nvPr>
        </p:nvSpPr>
        <p:spPr/>
        <p:txBody>
          <a:bodyPr/>
          <a:lstStyle/>
          <a:p>
            <a:r>
              <a:rPr lang="fr-FR" dirty="0" smtClean="0"/>
              <a:t>114</a:t>
            </a:r>
            <a:endParaRPr lang="fr-FR" dirty="0"/>
          </a:p>
        </p:txBody>
      </p:sp>
      <p:sp>
        <p:nvSpPr>
          <p:cNvPr id="4" name="Rectangle 3"/>
          <p:cNvSpPr/>
          <p:nvPr/>
        </p:nvSpPr>
        <p:spPr>
          <a:xfrm>
            <a:off x="1259632" y="3212976"/>
            <a:ext cx="5688632" cy="1200329"/>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s-ES_tradnl" sz="8800" dirty="0" smtClean="0"/>
              <a:t>404</a:t>
            </a:r>
            <a:endParaRPr lang="fr-FR" sz="8800" dirty="0">
              <a:solidFill>
                <a:schemeClr val="dk1"/>
              </a:solidFill>
            </a:endParaRPr>
          </a:p>
        </p:txBody>
      </p:sp>
      <p:grpSp>
        <p:nvGrpSpPr>
          <p:cNvPr id="5" name="Group 4"/>
          <p:cNvGrpSpPr/>
          <p:nvPr/>
        </p:nvGrpSpPr>
        <p:grpSpPr>
          <a:xfrm>
            <a:off x="3131840" y="2708920"/>
            <a:ext cx="2160000" cy="2160000"/>
            <a:chOff x="3131840" y="2708920"/>
            <a:chExt cx="2160000" cy="2160000"/>
          </a:xfrm>
        </p:grpSpPr>
        <p:sp>
          <p:nvSpPr>
            <p:cNvPr id="6" name="Oval 5"/>
            <p:cNvSpPr/>
            <p:nvPr/>
          </p:nvSpPr>
          <p:spPr>
            <a:xfrm>
              <a:off x="3131840" y="2708920"/>
              <a:ext cx="2160000" cy="2160000"/>
            </a:xfrm>
            <a:prstGeom prst="ellipse">
              <a:avLst/>
            </a:prstGeom>
            <a:noFill/>
            <a:ln w="2540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7" name="Straight Connector 6"/>
            <p:cNvCxnSpPr>
              <a:endCxn id="6" idx="5"/>
            </p:cNvCxnSpPr>
            <p:nvPr/>
          </p:nvCxnSpPr>
          <p:spPr>
            <a:xfrm>
              <a:off x="3563888" y="2996952"/>
              <a:ext cx="1411627" cy="1555643"/>
            </a:xfrm>
            <a:prstGeom prst="line">
              <a:avLst/>
            </a:prstGeom>
            <a:noFill/>
            <a:ln w="254000" cmpd="sng">
              <a:solidFill>
                <a:srgbClr val="FF0000"/>
              </a:solidFill>
            </a:ln>
            <a:effectLst/>
          </p:spPr>
          <p:style>
            <a:lnRef idx="1">
              <a:schemeClr val="accent1"/>
            </a:lnRef>
            <a:fillRef idx="3">
              <a:schemeClr val="accent1"/>
            </a:fillRef>
            <a:effectRef idx="2">
              <a:schemeClr val="accent1"/>
            </a:effectRef>
            <a:fontRef idx="minor">
              <a:schemeClr val="lt1"/>
            </a:fontRef>
          </p:style>
        </p:cxnSp>
      </p:grpSp>
    </p:spTree>
    <p:extLst>
      <p:ext uri="{BB962C8B-B14F-4D97-AF65-F5344CB8AC3E}">
        <p14:creationId xmlns:p14="http://schemas.microsoft.com/office/powerpoint/2010/main" val="336355146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 libellé de chaque hyperlien décrit sa fonction ou la nature du contenu vers lequel il pointe</a:t>
            </a:r>
          </a:p>
        </p:txBody>
      </p:sp>
      <p:sp>
        <p:nvSpPr>
          <p:cNvPr id="3" name="Espace réservé du texte 2"/>
          <p:cNvSpPr>
            <a:spLocks noGrp="1"/>
          </p:cNvSpPr>
          <p:nvPr>
            <p:ph type="body" sz="quarter" idx="13"/>
          </p:nvPr>
        </p:nvSpPr>
        <p:spPr/>
        <p:txBody>
          <a:bodyPr/>
          <a:lstStyle/>
          <a:p>
            <a:r>
              <a:rPr lang="fr-FR" dirty="0" smtClean="0"/>
              <a:t>115</a:t>
            </a:r>
            <a:endParaRPr lang="fr-FR"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5744" y="2708920"/>
            <a:ext cx="4479181" cy="2559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863058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hyperliens consécutifs sont séparés visuellement.</a:t>
            </a:r>
            <a:br>
              <a:rPr lang="fr-FR" dirty="0"/>
            </a:br>
            <a:endParaRPr lang="fr-FR" dirty="0"/>
          </a:p>
        </p:txBody>
      </p:sp>
      <p:sp>
        <p:nvSpPr>
          <p:cNvPr id="3" name="Text Placeholder 2"/>
          <p:cNvSpPr>
            <a:spLocks noGrp="1"/>
          </p:cNvSpPr>
          <p:nvPr>
            <p:ph type="body" sz="quarter" idx="13"/>
          </p:nvPr>
        </p:nvSpPr>
        <p:spPr/>
        <p:txBody>
          <a:bodyPr/>
          <a:lstStyle/>
          <a:p>
            <a:r>
              <a:rPr lang="fr-FR" dirty="0" smtClean="0"/>
              <a:t>116</a:t>
            </a:r>
            <a:endParaRPr lang="fr-FR" dirty="0"/>
          </a:p>
        </p:txBody>
      </p:sp>
      <p:pic>
        <p:nvPicPr>
          <p:cNvPr id="4" name="Picture 3" descr="Capture d’écran 2015-10-04 à 21.53.36.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03648" y="3933056"/>
            <a:ext cx="6553200" cy="495300"/>
          </a:xfrm>
          <a:prstGeom prst="rect">
            <a:avLst/>
          </a:prstGeom>
        </p:spPr>
      </p:pic>
    </p:spTree>
    <p:extLst>
      <p:ext uri="{BB962C8B-B14F-4D97-AF65-F5344CB8AC3E}">
        <p14:creationId xmlns:p14="http://schemas.microsoft.com/office/powerpoint/2010/main" val="184189000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hyperliens internes et externes sont différenciés.</a:t>
            </a:r>
            <a:br>
              <a:rPr lang="fr-FR" dirty="0"/>
            </a:br>
            <a:endParaRPr lang="fr-FR" dirty="0"/>
          </a:p>
        </p:txBody>
      </p:sp>
      <p:sp>
        <p:nvSpPr>
          <p:cNvPr id="3" name="Text Placeholder 2"/>
          <p:cNvSpPr>
            <a:spLocks noGrp="1"/>
          </p:cNvSpPr>
          <p:nvPr>
            <p:ph type="body" sz="quarter" idx="13"/>
          </p:nvPr>
        </p:nvSpPr>
        <p:spPr/>
        <p:txBody>
          <a:bodyPr/>
          <a:lstStyle/>
          <a:p>
            <a:r>
              <a:rPr lang="fr-FR" dirty="0" smtClean="0"/>
              <a:t>117</a:t>
            </a:r>
            <a:endParaRPr lang="fr-FR"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204863"/>
            <a:ext cx="8260057" cy="3963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120397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fr-FR" dirty="0" smtClean="0"/>
              <a:t>Identification</a:t>
            </a:r>
            <a:endParaRPr lang="fr-FR" dirty="0"/>
          </a:p>
        </p:txBody>
      </p:sp>
    </p:spTree>
    <p:extLst>
      <p:ext uri="{BB962C8B-B14F-4D97-AF65-F5344CB8AC3E}">
        <p14:creationId xmlns:p14="http://schemas.microsoft.com/office/powerpoint/2010/main" val="14971259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L'identité de l'auteur, de la société ou de l'organisation est indiquée.</a:t>
            </a:r>
            <a:br>
              <a:rPr lang="fr-FR" dirty="0"/>
            </a:br>
            <a:endParaRPr lang="fr-FR" dirty="0"/>
          </a:p>
        </p:txBody>
      </p:sp>
      <p:sp>
        <p:nvSpPr>
          <p:cNvPr id="3" name="Text Placeholder 2"/>
          <p:cNvSpPr>
            <a:spLocks noGrp="1"/>
          </p:cNvSpPr>
          <p:nvPr>
            <p:ph type="body" sz="quarter" idx="13"/>
          </p:nvPr>
        </p:nvSpPr>
        <p:spPr/>
        <p:txBody>
          <a:bodyPr/>
          <a:lstStyle/>
          <a:p>
            <a:r>
              <a:rPr lang="fr-FR" dirty="0" smtClean="0"/>
              <a:t>118</a:t>
            </a:r>
            <a:endParaRPr lang="fr-FR"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204863"/>
            <a:ext cx="8260057" cy="3963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948400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L'identité de la personne ou du service responsable des contenus est indiquée.</a:t>
            </a:r>
            <a:br>
              <a:rPr lang="fr-FR" dirty="0"/>
            </a:br>
            <a:endParaRPr lang="fr-FR" dirty="0"/>
          </a:p>
        </p:txBody>
      </p:sp>
      <p:sp>
        <p:nvSpPr>
          <p:cNvPr id="3" name="Text Placeholder 2"/>
          <p:cNvSpPr>
            <a:spLocks noGrp="1"/>
          </p:cNvSpPr>
          <p:nvPr>
            <p:ph type="body" sz="quarter" idx="13"/>
          </p:nvPr>
        </p:nvSpPr>
        <p:spPr/>
        <p:txBody>
          <a:bodyPr/>
          <a:lstStyle/>
          <a:p>
            <a:r>
              <a:rPr lang="fr-FR" dirty="0" smtClean="0"/>
              <a:t>119</a:t>
            </a:r>
            <a:endParaRPr lang="fr-FR"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204863"/>
            <a:ext cx="8260057" cy="3963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1347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Title 3"/>
          <p:cNvSpPr>
            <a:spLocks noGrp="1"/>
          </p:cNvSpPr>
          <p:nvPr>
            <p:ph type="ctrTitle"/>
          </p:nvPr>
        </p:nvSpPr>
        <p:spPr/>
        <p:txBody>
          <a:bodyPr/>
          <a:lstStyle/>
          <a:p>
            <a:r>
              <a:rPr lang="fr-FR" dirty="0" smtClean="0"/>
              <a:t>Code</a:t>
            </a:r>
            <a:endParaRPr lang="fr-FR" dirty="0"/>
          </a:p>
        </p:txBody>
      </p:sp>
      <p:sp>
        <p:nvSpPr>
          <p:cNvPr id="7" name="Rectangle 6"/>
          <p:cNvSpPr/>
          <p:nvPr/>
        </p:nvSpPr>
        <p:spPr>
          <a:xfrm>
            <a:off x="0" y="0"/>
            <a:ext cx="9144000" cy="4766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Formation Qualité</a:t>
            </a:r>
          </a:p>
        </p:txBody>
      </p:sp>
    </p:spTree>
    <p:extLst>
      <p:ext uri="{BB962C8B-B14F-4D97-AF65-F5344CB8AC3E}">
        <p14:creationId xmlns:p14="http://schemas.microsoft.com/office/powerpoint/2010/main" val="298390101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t>
            </a:r>
            <a:r>
              <a:rPr lang="fr-FR" dirty="0" smtClean="0"/>
              <a:t>a </a:t>
            </a:r>
            <a:r>
              <a:rPr lang="fr-FR" dirty="0"/>
              <a:t>page d'accueil expose la nature des contenus et services proposés.</a:t>
            </a:r>
            <a:br>
              <a:rPr lang="fr-FR" dirty="0"/>
            </a:br>
            <a:endParaRPr lang="fr-FR" dirty="0"/>
          </a:p>
        </p:txBody>
      </p:sp>
      <p:sp>
        <p:nvSpPr>
          <p:cNvPr id="3" name="Text Placeholder 2"/>
          <p:cNvSpPr>
            <a:spLocks noGrp="1"/>
          </p:cNvSpPr>
          <p:nvPr>
            <p:ph type="body" sz="quarter" idx="13"/>
          </p:nvPr>
        </p:nvSpPr>
        <p:spPr/>
        <p:txBody>
          <a:bodyPr/>
          <a:lstStyle/>
          <a:p>
            <a:r>
              <a:rPr lang="fr-FR" dirty="0" smtClean="0"/>
              <a:t>120</a:t>
            </a:r>
            <a:endParaRPr lang="fr-FR" dirty="0"/>
          </a:p>
        </p:txBody>
      </p:sp>
      <p:pic>
        <p:nvPicPr>
          <p:cNvPr id="4" name="Picture 3" descr="Capture d’écran 2015-10-04 à 01.05.43.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71600" y="2780928"/>
            <a:ext cx="6515100" cy="2349500"/>
          </a:xfrm>
          <a:prstGeom prst="rect">
            <a:avLst/>
          </a:prstGeom>
        </p:spPr>
      </p:pic>
    </p:spTree>
    <p:extLst>
      <p:ext uri="{BB962C8B-B14F-4D97-AF65-F5344CB8AC3E}">
        <p14:creationId xmlns:p14="http://schemas.microsoft.com/office/powerpoint/2010/main" val="111384904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nom du site et/ou le nom de l'auteur sont indiqués sur chaque page.</a:t>
            </a:r>
            <a:br>
              <a:rPr lang="fr-FR" dirty="0"/>
            </a:br>
            <a:endParaRPr lang="fr-FR" dirty="0"/>
          </a:p>
        </p:txBody>
      </p:sp>
      <p:sp>
        <p:nvSpPr>
          <p:cNvPr id="3" name="Text Placeholder 2"/>
          <p:cNvSpPr>
            <a:spLocks noGrp="1"/>
          </p:cNvSpPr>
          <p:nvPr>
            <p:ph type="body" sz="quarter" idx="13"/>
          </p:nvPr>
        </p:nvSpPr>
        <p:spPr/>
        <p:txBody>
          <a:bodyPr/>
          <a:lstStyle/>
          <a:p>
            <a:r>
              <a:rPr lang="fr-FR" dirty="0" smtClean="0"/>
              <a:t>121</a:t>
            </a:r>
            <a:endParaRPr lang="fr-FR" dirty="0"/>
          </a:p>
        </p:txBody>
      </p:sp>
    </p:spTree>
    <p:extLst>
      <p:ext uri="{BB962C8B-B14F-4D97-AF65-F5344CB8AC3E}">
        <p14:creationId xmlns:p14="http://schemas.microsoft.com/office/powerpoint/2010/main" val="325544401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Si le site est réservé ou destiné à un public spécifique, ce public est mentionné au moins sur la page d'accueil.</a:t>
            </a:r>
            <a:br>
              <a:rPr lang="fr-FR" dirty="0"/>
            </a:br>
            <a:endParaRPr lang="fr-FR" dirty="0"/>
          </a:p>
        </p:txBody>
      </p:sp>
      <p:sp>
        <p:nvSpPr>
          <p:cNvPr id="3" name="Text Placeholder 2"/>
          <p:cNvSpPr>
            <a:spLocks noGrp="1"/>
          </p:cNvSpPr>
          <p:nvPr>
            <p:ph type="body" sz="quarter" idx="13"/>
          </p:nvPr>
        </p:nvSpPr>
        <p:spPr/>
        <p:txBody>
          <a:bodyPr/>
          <a:lstStyle/>
          <a:p>
            <a:r>
              <a:rPr lang="fr-FR" dirty="0" smtClean="0"/>
              <a:t>122</a:t>
            </a:r>
          </a:p>
        </p:txBody>
      </p:sp>
      <p:pic>
        <p:nvPicPr>
          <p:cNvPr id="5" name="Picture 4" descr="Capture d’écran 2015-10-03 à 23.41.14.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3568" y="3501008"/>
            <a:ext cx="7956376" cy="1486897"/>
          </a:xfrm>
          <a:prstGeom prst="rect">
            <a:avLst/>
          </a:prstGeom>
        </p:spPr>
      </p:pic>
    </p:spTree>
    <p:extLst>
      <p:ext uri="{BB962C8B-B14F-4D97-AF65-F5344CB8AC3E}">
        <p14:creationId xmlns:p14="http://schemas.microsoft.com/office/powerpoint/2010/main" val="186363360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L'adresse complète et le numéro de téléphone des sociétés et organisations sont accessibles depuis toutes les pages du site.</a:t>
            </a:r>
            <a:br>
              <a:rPr lang="fr-FR" dirty="0"/>
            </a:br>
            <a:endParaRPr lang="fr-FR" dirty="0"/>
          </a:p>
        </p:txBody>
      </p:sp>
      <p:sp>
        <p:nvSpPr>
          <p:cNvPr id="3" name="Text Placeholder 2"/>
          <p:cNvSpPr>
            <a:spLocks noGrp="1"/>
          </p:cNvSpPr>
          <p:nvPr>
            <p:ph type="body" sz="quarter" idx="13"/>
          </p:nvPr>
        </p:nvSpPr>
        <p:spPr/>
        <p:txBody>
          <a:bodyPr/>
          <a:lstStyle/>
          <a:p>
            <a:r>
              <a:rPr lang="fr-FR" dirty="0" smtClean="0"/>
              <a:t>123</a:t>
            </a:r>
            <a:endParaRPr lang="fr-FR" dirty="0"/>
          </a:p>
        </p:txBody>
      </p:sp>
    </p:spTree>
    <p:extLst>
      <p:ext uri="{BB962C8B-B14F-4D97-AF65-F5344CB8AC3E}">
        <p14:creationId xmlns:p14="http://schemas.microsoft.com/office/powerpoint/2010/main" val="74818415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racine du site contient des instructions pour les robots d'indexation.</a:t>
            </a:r>
            <a:br>
              <a:rPr lang="fr-FR" dirty="0"/>
            </a:br>
            <a:endParaRPr lang="fr-FR" dirty="0"/>
          </a:p>
        </p:txBody>
      </p:sp>
      <p:sp>
        <p:nvSpPr>
          <p:cNvPr id="3" name="Text Placeholder 2"/>
          <p:cNvSpPr>
            <a:spLocks noGrp="1"/>
          </p:cNvSpPr>
          <p:nvPr>
            <p:ph type="body" sz="quarter" idx="13"/>
          </p:nvPr>
        </p:nvSpPr>
        <p:spPr/>
        <p:txBody>
          <a:bodyPr/>
          <a:lstStyle/>
          <a:p>
            <a:r>
              <a:rPr lang="fr-FR" dirty="0" smtClean="0"/>
              <a:t>124</a:t>
            </a:r>
            <a:endParaRPr lang="fr-FR" dirty="0"/>
          </a:p>
        </p:txBody>
      </p:sp>
      <p:pic>
        <p:nvPicPr>
          <p:cNvPr id="4" name="Picture 3" descr="Capture d’écran 2015-10-03 à 23.42.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79529" y="2979052"/>
            <a:ext cx="5156200" cy="1765300"/>
          </a:xfrm>
          <a:prstGeom prst="rect">
            <a:avLst/>
          </a:prstGeom>
        </p:spPr>
      </p:pic>
    </p:spTree>
    <p:extLst>
      <p:ext uri="{BB962C8B-B14F-4D97-AF65-F5344CB8AC3E}">
        <p14:creationId xmlns:p14="http://schemas.microsoft.com/office/powerpoint/2010/main" val="150454323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code source de chaque page contient une métadonnée qui en décrit le contenu.</a:t>
            </a:r>
            <a:br>
              <a:rPr lang="fr-FR" dirty="0"/>
            </a:br>
            <a:endParaRPr lang="fr-FR" dirty="0"/>
          </a:p>
        </p:txBody>
      </p:sp>
      <p:sp>
        <p:nvSpPr>
          <p:cNvPr id="3" name="Text Placeholder 2"/>
          <p:cNvSpPr>
            <a:spLocks noGrp="1"/>
          </p:cNvSpPr>
          <p:nvPr>
            <p:ph type="body" sz="quarter" idx="13"/>
          </p:nvPr>
        </p:nvSpPr>
        <p:spPr/>
        <p:txBody>
          <a:bodyPr/>
          <a:lstStyle/>
          <a:p>
            <a:r>
              <a:rPr lang="fr-FR" dirty="0" smtClean="0"/>
              <a:t>125</a:t>
            </a:r>
            <a:endParaRPr lang="fr-FR" dirty="0"/>
          </a:p>
        </p:txBody>
      </p:sp>
      <p:pic>
        <p:nvPicPr>
          <p:cNvPr id="4" name="Picture 3" descr="Capture d’écran 2015-10-03 à 23.43.47.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1520" y="3501008"/>
            <a:ext cx="8432800" cy="1854200"/>
          </a:xfrm>
          <a:prstGeom prst="rect">
            <a:avLst/>
          </a:prstGeom>
        </p:spPr>
      </p:pic>
      <p:sp>
        <p:nvSpPr>
          <p:cNvPr id="5" name="Rectangle 4"/>
          <p:cNvSpPr/>
          <p:nvPr/>
        </p:nvSpPr>
        <p:spPr>
          <a:xfrm>
            <a:off x="611560" y="4509120"/>
            <a:ext cx="7920880" cy="216024"/>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2626664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code source des pages contient un appel valide à un icône de favori.</a:t>
            </a:r>
            <a:br>
              <a:rPr lang="fr-FR" dirty="0"/>
            </a:br>
            <a:endParaRPr lang="fr-FR" dirty="0"/>
          </a:p>
        </p:txBody>
      </p:sp>
      <p:sp>
        <p:nvSpPr>
          <p:cNvPr id="3" name="Text Placeholder 2"/>
          <p:cNvSpPr>
            <a:spLocks noGrp="1"/>
          </p:cNvSpPr>
          <p:nvPr>
            <p:ph type="body" sz="quarter" idx="13"/>
          </p:nvPr>
        </p:nvSpPr>
        <p:spPr/>
        <p:txBody>
          <a:bodyPr/>
          <a:lstStyle/>
          <a:p>
            <a:r>
              <a:rPr lang="fr-FR" dirty="0" smtClean="0"/>
              <a:t>126</a:t>
            </a:r>
            <a:endParaRPr lang="fr-FR" dirty="0"/>
          </a:p>
        </p:txBody>
      </p:sp>
      <p:pic>
        <p:nvPicPr>
          <p:cNvPr id="4" name="Picture 3" descr="Capture d’écran 2015-10-03 à 20.03.14.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7544" y="3429000"/>
            <a:ext cx="7872169" cy="504056"/>
          </a:xfrm>
          <a:prstGeom prst="rect">
            <a:avLst/>
          </a:prstGeom>
        </p:spPr>
      </p:pic>
    </p:spTree>
    <p:extLst>
      <p:ext uri="{BB962C8B-B14F-4D97-AF65-F5344CB8AC3E}">
        <p14:creationId xmlns:p14="http://schemas.microsoft.com/office/powerpoint/2010/main" val="18948407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L'extension utilisée est cohérente avec l'identité, l'activité, la zone géographique couverte ou avec le nom de domaine.</a:t>
            </a:r>
            <a:br>
              <a:rPr lang="fr-FR" dirty="0"/>
            </a:br>
            <a:endParaRPr lang="fr-FR" dirty="0"/>
          </a:p>
        </p:txBody>
      </p:sp>
      <p:sp>
        <p:nvSpPr>
          <p:cNvPr id="3" name="Text Placeholder 2"/>
          <p:cNvSpPr>
            <a:spLocks noGrp="1"/>
          </p:cNvSpPr>
          <p:nvPr>
            <p:ph type="body" sz="quarter" idx="13"/>
          </p:nvPr>
        </p:nvSpPr>
        <p:spPr/>
        <p:txBody>
          <a:bodyPr/>
          <a:lstStyle/>
          <a:p>
            <a:r>
              <a:rPr lang="fr-FR" dirty="0" smtClean="0"/>
              <a:t>127</a:t>
            </a:r>
            <a:endParaRPr lang="fr-FR" dirty="0"/>
          </a:p>
        </p:txBody>
      </p:sp>
      <p:pic>
        <p:nvPicPr>
          <p:cNvPr id="4" name="Picture 3" descr="Capture d’écran 2015-10-03 à 23.48.28.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5616" y="2852936"/>
            <a:ext cx="6919044" cy="3579899"/>
          </a:xfrm>
          <a:prstGeom prst="rect">
            <a:avLst/>
          </a:prstGeom>
        </p:spPr>
      </p:pic>
    </p:spTree>
    <p:extLst>
      <p:ext uri="{BB962C8B-B14F-4D97-AF65-F5344CB8AC3E}">
        <p14:creationId xmlns:p14="http://schemas.microsoft.com/office/powerpoint/2010/main" val="281809555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site propose un fichier </a:t>
            </a:r>
            <a:r>
              <a:rPr lang="fr-FR" dirty="0" err="1"/>
              <a:t>sitemap</a:t>
            </a:r>
            <a:r>
              <a:rPr lang="fr-FR" dirty="0"/>
              <a:t> indiquant les contenus à explorer.</a:t>
            </a:r>
            <a:br>
              <a:rPr lang="fr-FR" dirty="0"/>
            </a:br>
            <a:endParaRPr lang="fr-FR" dirty="0"/>
          </a:p>
        </p:txBody>
      </p:sp>
      <p:sp>
        <p:nvSpPr>
          <p:cNvPr id="3" name="Text Placeholder 2"/>
          <p:cNvSpPr>
            <a:spLocks noGrp="1"/>
          </p:cNvSpPr>
          <p:nvPr>
            <p:ph type="body" sz="quarter" idx="13"/>
          </p:nvPr>
        </p:nvSpPr>
        <p:spPr/>
        <p:txBody>
          <a:bodyPr/>
          <a:lstStyle/>
          <a:p>
            <a:r>
              <a:rPr lang="fr-FR" dirty="0" smtClean="0"/>
              <a:t>128</a:t>
            </a:r>
            <a:endParaRPr lang="fr-FR" dirty="0"/>
          </a:p>
        </p:txBody>
      </p:sp>
      <p:pic>
        <p:nvPicPr>
          <p:cNvPr id="4" name="Picture 3" descr="Capture d’écran 2015-10-03 à 23.53.35.png"/>
          <p:cNvPicPr>
            <a:picLocks noChangeAspect="1"/>
          </p:cNvPicPr>
          <p:nvPr/>
        </p:nvPicPr>
        <p:blipFill rotWithShape="1">
          <a:blip r:embed="rId3" cstate="email">
            <a:extLst>
              <a:ext uri="{28A0092B-C50C-407E-A947-70E740481C1C}">
                <a14:useLocalDpi xmlns:a14="http://schemas.microsoft.com/office/drawing/2010/main"/>
              </a:ext>
            </a:extLst>
          </a:blip>
          <a:srcRect l="2353"/>
          <a:stretch/>
        </p:blipFill>
        <p:spPr>
          <a:xfrm>
            <a:off x="1739642" y="1772816"/>
            <a:ext cx="4978409" cy="4337698"/>
          </a:xfrm>
          <a:prstGeom prst="rect">
            <a:avLst/>
          </a:prstGeom>
        </p:spPr>
      </p:pic>
    </p:spTree>
    <p:extLst>
      <p:ext uri="{BB962C8B-B14F-4D97-AF65-F5344CB8AC3E}">
        <p14:creationId xmlns:p14="http://schemas.microsoft.com/office/powerpoint/2010/main" val="220873610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Si le site déclare respecter un ou plusieurs standards ou référentiels, un lien est proposé vers chacun d'entre eux.</a:t>
            </a:r>
            <a:br>
              <a:rPr lang="fr-FR" dirty="0"/>
            </a:br>
            <a:endParaRPr lang="fr-FR" dirty="0"/>
          </a:p>
        </p:txBody>
      </p:sp>
      <p:sp>
        <p:nvSpPr>
          <p:cNvPr id="3" name="Text Placeholder 2"/>
          <p:cNvSpPr>
            <a:spLocks noGrp="1"/>
          </p:cNvSpPr>
          <p:nvPr>
            <p:ph type="body" sz="quarter" idx="13"/>
          </p:nvPr>
        </p:nvSpPr>
        <p:spPr/>
        <p:txBody>
          <a:bodyPr/>
          <a:lstStyle/>
          <a:p>
            <a:r>
              <a:rPr lang="fr-FR" dirty="0" smtClean="0"/>
              <a:t>129</a:t>
            </a:r>
            <a:endParaRPr lang="fr-FR" dirty="0"/>
          </a:p>
        </p:txBody>
      </p:sp>
      <p:pic>
        <p:nvPicPr>
          <p:cNvPr id="5" name="Picture 4" descr="Capture d’écran 2015-10-03 à 23.52.20.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1560" y="3861048"/>
            <a:ext cx="7967702" cy="1693540"/>
          </a:xfrm>
          <a:prstGeom prst="rect">
            <a:avLst/>
          </a:prstGeom>
        </p:spPr>
      </p:pic>
    </p:spTree>
    <p:extLst>
      <p:ext uri="{BB962C8B-B14F-4D97-AF65-F5344CB8AC3E}">
        <p14:creationId xmlns:p14="http://schemas.microsoft.com/office/powerpoint/2010/main" val="22457591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t">
            <a:normAutofit fontScale="90000"/>
          </a:bodyPr>
          <a:lstStyle/>
          <a:p>
            <a:r>
              <a:rPr lang="fr-FR" dirty="0" smtClean="0"/>
              <a:t>Le code source de chaque page débute par une déclaration de type de document (</a:t>
            </a:r>
            <a:r>
              <a:rPr lang="fr-FR" dirty="0" err="1" smtClean="0"/>
              <a:t>doctype</a:t>
            </a:r>
            <a:r>
              <a:rPr lang="fr-FR" dirty="0" smtClean="0"/>
              <a:t> ou DTD) dont la syntaxe est conforme à celles recommandées par le W3C.</a:t>
            </a:r>
            <a:endParaRPr lang="fr-FR" dirty="0"/>
          </a:p>
        </p:txBody>
      </p:sp>
      <p:sp>
        <p:nvSpPr>
          <p:cNvPr id="3" name="Espace réservé du texte 2"/>
          <p:cNvSpPr>
            <a:spLocks noGrp="1"/>
          </p:cNvSpPr>
          <p:nvPr>
            <p:ph type="body" sz="quarter" idx="13"/>
          </p:nvPr>
        </p:nvSpPr>
        <p:spPr/>
        <p:txBody>
          <a:bodyPr/>
          <a:lstStyle/>
          <a:p>
            <a:r>
              <a:rPr lang="fr-FR" dirty="0" smtClean="0"/>
              <a:t>11</a:t>
            </a:r>
            <a:endParaRPr lang="fr-FR" dirty="0"/>
          </a:p>
        </p:txBody>
      </p:sp>
      <p:sp>
        <p:nvSpPr>
          <p:cNvPr id="7" name="Rectangle 6"/>
          <p:cNvSpPr/>
          <p:nvPr/>
        </p:nvSpPr>
        <p:spPr>
          <a:xfrm>
            <a:off x="755576" y="3645024"/>
            <a:ext cx="7128792" cy="1726451"/>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3600" dirty="0"/>
              <a:t>&lt;!DOCTYPE html&gt;</a:t>
            </a:r>
            <a:endParaRPr lang="fr-FR" sz="3600" dirty="0"/>
          </a:p>
        </p:txBody>
      </p:sp>
    </p:spTree>
    <p:extLst>
      <p:ext uri="{BB962C8B-B14F-4D97-AF65-F5344CB8AC3E}">
        <p14:creationId xmlns:p14="http://schemas.microsoft.com/office/powerpoint/2010/main" val="153949474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50" name="Picture 14" descr="http://static01.nyt.com/images/2014/06/11/sports/soccer/11brazil2a/11brazil2a-master675.jpg"/>
          <p:cNvPicPr>
            <a:picLocks noChangeAspect="1" noChangeArrowheads="1"/>
          </p:cNvPicPr>
          <p:nvPr/>
        </p:nvPicPr>
        <p:blipFill rotWithShape="1">
          <a:blip r:embed="rId2">
            <a:extLst>
              <a:ext uri="{28A0092B-C50C-407E-A947-70E740481C1C}">
                <a14:useLocalDpi xmlns:a14="http://schemas.microsoft.com/office/drawing/2010/main" val="0"/>
              </a:ext>
            </a:extLst>
          </a:blip>
          <a:srcRect t="7022" b="82"/>
          <a:stretch/>
        </p:blipFill>
        <p:spPr bwMode="auto">
          <a:xfrm>
            <a:off x="-1960" y="465137"/>
            <a:ext cx="9144000" cy="639286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p:txBody>
          <a:bodyPr/>
          <a:lstStyle/>
          <a:p>
            <a:r>
              <a:rPr lang="fr-FR" dirty="0" smtClean="0"/>
              <a:t>Internationalisation</a:t>
            </a:r>
            <a:endParaRPr lang="fr-FR" dirty="0"/>
          </a:p>
        </p:txBody>
      </p:sp>
      <p:sp>
        <p:nvSpPr>
          <p:cNvPr id="7" name="Rectangle 6"/>
          <p:cNvSpPr/>
          <p:nvPr/>
        </p:nvSpPr>
        <p:spPr>
          <a:xfrm>
            <a:off x="0" y="0"/>
            <a:ext cx="9144000" cy="4766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Formation Qualité</a:t>
            </a:r>
            <a:endParaRPr lang="fr-FR" dirty="0"/>
          </a:p>
        </p:txBody>
      </p:sp>
      <p:sp>
        <p:nvSpPr>
          <p:cNvPr id="2" name="AutoShape 2" descr="Afficher l'image d'origine"/>
          <p:cNvSpPr>
            <a:spLocks noChangeAspect="1" noChangeArrowheads="1"/>
          </p:cNvSpPr>
          <p:nvPr/>
        </p:nvSpPr>
        <p:spPr bwMode="auto">
          <a:xfrm>
            <a:off x="155575" y="-1622425"/>
            <a:ext cx="4524375" cy="3390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4" descr="https://s-media-cache-ak0.pinimg.com/736x/82/79/8a/82798ae44f01caa859e2009614507567.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6" descr="https://s-media-cache-ak0.pinimg.com/736x/82/79/8a/82798ae44f01caa859e2009614507567.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8" descr="https://s-media-cache-ak0.pinimg.com/736x/65/c7/22/65c7224649e4d22ea71b12c16f3406ab.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AutoShape 10" descr="https://s-media-cache-ak0.pinimg.com/736x/65/c7/22/65c7224649e4d22ea71b12c16f3406ab.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1" name="AutoShape 12" descr="https://s-media-cache-ak0.pinimg.com/736x/65/c7/22/65c7224649e4d22ea71b12c16f3406ab.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168111658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L'indicatif international est disponible pour tous les numéros de téléphone</a:t>
            </a:r>
          </a:p>
        </p:txBody>
      </p:sp>
      <p:sp>
        <p:nvSpPr>
          <p:cNvPr id="3" name="Text Placeholder 2"/>
          <p:cNvSpPr>
            <a:spLocks noGrp="1"/>
          </p:cNvSpPr>
          <p:nvPr>
            <p:ph type="body" sz="quarter" idx="13"/>
          </p:nvPr>
        </p:nvSpPr>
        <p:spPr/>
        <p:txBody>
          <a:bodyPr/>
          <a:lstStyle/>
          <a:p>
            <a:r>
              <a:rPr lang="fr-FR" dirty="0" smtClean="0"/>
              <a:t>130</a:t>
            </a:r>
            <a:endParaRPr lang="fr-FR" dirty="0"/>
          </a:p>
        </p:txBody>
      </p:sp>
      <p:sp>
        <p:nvSpPr>
          <p:cNvPr id="4" name="Rectangle 3"/>
          <p:cNvSpPr/>
          <p:nvPr/>
        </p:nvSpPr>
        <p:spPr>
          <a:xfrm>
            <a:off x="683568" y="3573016"/>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3200" dirty="0" smtClean="0">
                <a:solidFill>
                  <a:schemeClr val="dk1"/>
                </a:solidFill>
              </a:rPr>
              <a:t>I 			+33</a:t>
            </a:r>
            <a:endParaRPr lang="fr-FR" sz="3200" dirty="0">
              <a:solidFill>
                <a:schemeClr val="dk1"/>
              </a:solidFill>
            </a:endParaRPr>
          </a:p>
        </p:txBody>
      </p:sp>
      <p:sp>
        <p:nvSpPr>
          <p:cNvPr id="5" name="Heart 4"/>
          <p:cNvSpPr/>
          <p:nvPr/>
        </p:nvSpPr>
        <p:spPr>
          <a:xfrm>
            <a:off x="3851920" y="3933056"/>
            <a:ext cx="1152128" cy="936104"/>
          </a:xfrm>
          <a:prstGeom prst="heart">
            <a:avLst/>
          </a:prstGeom>
          <a:solidFill>
            <a:srgbClr val="E23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241343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pays est précisé dans toutes les adresses postales.</a:t>
            </a:r>
            <a:br>
              <a:rPr lang="fr-FR" dirty="0"/>
            </a:br>
            <a:endParaRPr lang="fr-FR" dirty="0"/>
          </a:p>
        </p:txBody>
      </p:sp>
      <p:sp>
        <p:nvSpPr>
          <p:cNvPr id="3" name="Text Placeholder 2"/>
          <p:cNvSpPr>
            <a:spLocks noGrp="1"/>
          </p:cNvSpPr>
          <p:nvPr>
            <p:ph type="body" sz="quarter" idx="13"/>
          </p:nvPr>
        </p:nvSpPr>
        <p:spPr/>
        <p:txBody>
          <a:bodyPr/>
          <a:lstStyle/>
          <a:p>
            <a:r>
              <a:rPr lang="fr-FR" dirty="0" smtClean="0"/>
              <a:t>131</a:t>
            </a:r>
            <a:endParaRPr lang="fr-FR" dirty="0"/>
          </a:p>
        </p:txBody>
      </p:sp>
      <p:pic>
        <p:nvPicPr>
          <p:cNvPr id="4" name="Picture 3" descr="Capture d’écran 2015-10-03 à 23.57.44.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9592" y="2060848"/>
            <a:ext cx="7164288" cy="3987322"/>
          </a:xfrm>
          <a:prstGeom prst="rect">
            <a:avLst/>
          </a:prstGeom>
        </p:spPr>
      </p:pic>
    </p:spTree>
    <p:extLst>
      <p:ext uri="{BB962C8B-B14F-4D97-AF65-F5344CB8AC3E}">
        <p14:creationId xmlns:p14="http://schemas.microsoft.com/office/powerpoint/2010/main" val="33435615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code source de chaque page indique la langue principale du contenu.</a:t>
            </a:r>
            <a:br>
              <a:rPr lang="fr-FR" dirty="0"/>
            </a:br>
            <a:endParaRPr lang="fr-FR" dirty="0"/>
          </a:p>
        </p:txBody>
      </p:sp>
      <p:sp>
        <p:nvSpPr>
          <p:cNvPr id="3" name="Text Placeholder 2"/>
          <p:cNvSpPr>
            <a:spLocks noGrp="1"/>
          </p:cNvSpPr>
          <p:nvPr>
            <p:ph type="body" sz="quarter" idx="13"/>
          </p:nvPr>
        </p:nvSpPr>
        <p:spPr/>
        <p:txBody>
          <a:bodyPr/>
          <a:lstStyle/>
          <a:p>
            <a:r>
              <a:rPr lang="fr-FR" dirty="0" smtClean="0"/>
              <a:t>132</a:t>
            </a:r>
            <a:endParaRPr lang="fr-FR" dirty="0"/>
          </a:p>
        </p:txBody>
      </p:sp>
      <p:sp>
        <p:nvSpPr>
          <p:cNvPr id="4" name="Rectangle 3"/>
          <p:cNvSpPr/>
          <p:nvPr/>
        </p:nvSpPr>
        <p:spPr>
          <a:xfrm>
            <a:off x="683568" y="3573016"/>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3200" dirty="0" smtClean="0">
                <a:solidFill>
                  <a:schemeClr val="dk1"/>
                </a:solidFill>
              </a:rPr>
              <a:t>&lt;html </a:t>
            </a:r>
            <a:r>
              <a:rPr lang="fr-FR" sz="3200" dirty="0" err="1" smtClean="0">
                <a:solidFill>
                  <a:schemeClr val="dk1"/>
                </a:solidFill>
              </a:rPr>
              <a:t>lang</a:t>
            </a:r>
            <a:r>
              <a:rPr lang="fr-FR" sz="3200" dirty="0" smtClean="0">
                <a:solidFill>
                  <a:schemeClr val="dk1"/>
                </a:solidFill>
              </a:rPr>
              <a:t>=“</a:t>
            </a:r>
            <a:r>
              <a:rPr lang="fr-FR" sz="3200" dirty="0" err="1" smtClean="0">
                <a:solidFill>
                  <a:schemeClr val="dk1"/>
                </a:solidFill>
              </a:rPr>
              <a:t>fr</a:t>
            </a:r>
            <a:r>
              <a:rPr lang="fr-FR" sz="3200" dirty="0" smtClean="0">
                <a:solidFill>
                  <a:schemeClr val="dk1"/>
                </a:solidFill>
              </a:rPr>
              <a:t>“ </a:t>
            </a:r>
            <a:r>
              <a:rPr lang="fr-FR" sz="3200" dirty="0" err="1" smtClean="0">
                <a:solidFill>
                  <a:schemeClr val="dk1"/>
                </a:solidFill>
              </a:rPr>
              <a:t>xml:lang</a:t>
            </a:r>
            <a:r>
              <a:rPr lang="fr-FR" sz="3200" dirty="0" smtClean="0">
                <a:solidFill>
                  <a:schemeClr val="dk1"/>
                </a:solidFill>
              </a:rPr>
              <a:t>=“</a:t>
            </a:r>
            <a:r>
              <a:rPr lang="fr-FR" sz="3200" dirty="0" err="1" smtClean="0">
                <a:solidFill>
                  <a:schemeClr val="dk1"/>
                </a:solidFill>
              </a:rPr>
              <a:t>fr</a:t>
            </a:r>
            <a:r>
              <a:rPr lang="fr-FR" sz="3200" dirty="0" smtClean="0">
                <a:solidFill>
                  <a:schemeClr val="dk1"/>
                </a:solidFill>
              </a:rPr>
              <a:t>“&gt;</a:t>
            </a:r>
            <a:endParaRPr lang="fr-FR" sz="3200" dirty="0">
              <a:solidFill>
                <a:schemeClr val="dk1"/>
              </a:solidFill>
            </a:endParaRPr>
          </a:p>
        </p:txBody>
      </p:sp>
    </p:spTree>
    <p:extLst>
      <p:ext uri="{BB962C8B-B14F-4D97-AF65-F5344CB8AC3E}">
        <p14:creationId xmlns:p14="http://schemas.microsoft.com/office/powerpoint/2010/main" val="91124130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La langue principale de la page cible d'un hyperlien est identifiable lorsqu'elle diffère de celle de la page d'origine</a:t>
            </a:r>
          </a:p>
        </p:txBody>
      </p:sp>
      <p:sp>
        <p:nvSpPr>
          <p:cNvPr id="3" name="Espace réservé du texte 2"/>
          <p:cNvSpPr>
            <a:spLocks noGrp="1"/>
          </p:cNvSpPr>
          <p:nvPr>
            <p:ph type="body" sz="quarter" idx="13"/>
          </p:nvPr>
        </p:nvSpPr>
        <p:spPr/>
        <p:txBody>
          <a:bodyPr/>
          <a:lstStyle/>
          <a:p>
            <a:r>
              <a:rPr lang="fr-FR" dirty="0" smtClean="0"/>
              <a:t>133</a:t>
            </a:r>
            <a:endParaRPr lang="fr-FR" dirty="0"/>
          </a:p>
        </p:txBody>
      </p:sp>
      <p:sp>
        <p:nvSpPr>
          <p:cNvPr id="4" name="Rectangle 3"/>
          <p:cNvSpPr/>
          <p:nvPr/>
        </p:nvSpPr>
        <p:spPr>
          <a:xfrm>
            <a:off x="683568" y="3573016"/>
            <a:ext cx="7704856" cy="237626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2000" dirty="0" smtClean="0">
                <a:solidFill>
                  <a:schemeClr val="dk1"/>
                </a:solidFill>
              </a:rPr>
              <a:t>Vous pouvez aller sur la page du </a:t>
            </a:r>
            <a:r>
              <a:rPr lang="fr-FR" sz="2000" u="sng" dirty="0" smtClean="0">
                <a:solidFill>
                  <a:schemeClr val="dk1"/>
                </a:solidFill>
              </a:rPr>
              <a:t>support </a:t>
            </a:r>
            <a:r>
              <a:rPr lang="fr-FR" sz="2000" u="sng" dirty="0"/>
              <a:t>(en anglais)</a:t>
            </a:r>
            <a:endParaRPr lang="fr-FR" sz="2000" u="sng" dirty="0" smtClean="0">
              <a:solidFill>
                <a:schemeClr val="dk1"/>
              </a:solidFill>
            </a:endParaRPr>
          </a:p>
          <a:p>
            <a:pPr algn="ctr"/>
            <a:endParaRPr lang="fr-FR" sz="2000" dirty="0" smtClean="0"/>
          </a:p>
          <a:p>
            <a:pPr algn="ctr"/>
            <a:endParaRPr lang="fr-FR" sz="2000" dirty="0"/>
          </a:p>
          <a:p>
            <a:pPr algn="ctr"/>
            <a:r>
              <a:rPr lang="fr-FR" sz="2000" dirty="0" smtClean="0"/>
              <a:t>OU : Vous pouvez aller sur notre </a:t>
            </a:r>
            <a:r>
              <a:rPr lang="fr-FR" sz="2000" i="1" u="sng" dirty="0" smtClean="0"/>
              <a:t>support page</a:t>
            </a:r>
            <a:endParaRPr lang="fr-FR" sz="2000" i="1" u="sng" dirty="0">
              <a:solidFill>
                <a:schemeClr val="dk1"/>
              </a:solidFill>
            </a:endParaRPr>
          </a:p>
        </p:txBody>
      </p:sp>
    </p:spTree>
    <p:extLst>
      <p:ext uri="{BB962C8B-B14F-4D97-AF65-F5344CB8AC3E}">
        <p14:creationId xmlns:p14="http://schemas.microsoft.com/office/powerpoint/2010/main" val="413278886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Chaque changement de langue est signalé.</a:t>
            </a:r>
            <a:br>
              <a:rPr lang="fr-FR" dirty="0"/>
            </a:br>
            <a:endParaRPr lang="fr-FR" dirty="0"/>
          </a:p>
        </p:txBody>
      </p:sp>
      <p:sp>
        <p:nvSpPr>
          <p:cNvPr id="3" name="Text Placeholder 2"/>
          <p:cNvSpPr>
            <a:spLocks noGrp="1"/>
          </p:cNvSpPr>
          <p:nvPr>
            <p:ph type="body" sz="quarter" idx="13"/>
          </p:nvPr>
        </p:nvSpPr>
        <p:spPr/>
        <p:txBody>
          <a:bodyPr/>
          <a:lstStyle/>
          <a:p>
            <a:r>
              <a:rPr lang="fr-FR" dirty="0" smtClean="0"/>
              <a:t>134</a:t>
            </a:r>
            <a:endParaRPr lang="fr-FR" dirty="0"/>
          </a:p>
        </p:txBody>
      </p:sp>
      <p:sp>
        <p:nvSpPr>
          <p:cNvPr id="4" name="Rectangle 3"/>
          <p:cNvSpPr/>
          <p:nvPr/>
        </p:nvSpPr>
        <p:spPr>
          <a:xfrm>
            <a:off x="683568" y="3573016"/>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2800" dirty="0" smtClean="0">
                <a:solidFill>
                  <a:schemeClr val="dk1"/>
                </a:solidFill>
              </a:rPr>
              <a:t>&lt;</a:t>
            </a:r>
            <a:r>
              <a:rPr lang="fr-FR" sz="2800" dirty="0" err="1" smtClean="0">
                <a:solidFill>
                  <a:schemeClr val="dk1"/>
                </a:solidFill>
              </a:rPr>
              <a:t>title</a:t>
            </a:r>
            <a:r>
              <a:rPr lang="fr-FR" sz="2800" dirty="0" smtClean="0">
                <a:solidFill>
                  <a:schemeClr val="dk1"/>
                </a:solidFill>
              </a:rPr>
              <a:t> </a:t>
            </a:r>
            <a:r>
              <a:rPr lang="fr-FR" sz="2800" dirty="0" err="1" smtClean="0">
                <a:solidFill>
                  <a:srgbClr val="FF0000"/>
                </a:solidFill>
              </a:rPr>
              <a:t>lang</a:t>
            </a:r>
            <a:r>
              <a:rPr lang="fr-FR" sz="2800" dirty="0" smtClean="0">
                <a:solidFill>
                  <a:srgbClr val="FF0000"/>
                </a:solidFill>
              </a:rPr>
              <a:t>=“en“</a:t>
            </a:r>
            <a:r>
              <a:rPr lang="fr-FR" sz="2800" dirty="0" smtClean="0">
                <a:solidFill>
                  <a:schemeClr val="dk1"/>
                </a:solidFill>
              </a:rPr>
              <a:t>&gt;Open </a:t>
            </a:r>
            <a:r>
              <a:rPr lang="fr-FR" sz="2800" dirty="0" err="1" smtClean="0">
                <a:solidFill>
                  <a:schemeClr val="dk1"/>
                </a:solidFill>
              </a:rPr>
              <a:t>Quality</a:t>
            </a:r>
            <a:r>
              <a:rPr lang="fr-FR" sz="2800" dirty="0" smtClean="0">
                <a:solidFill>
                  <a:schemeClr val="dk1"/>
                </a:solidFill>
              </a:rPr>
              <a:t> Standards&lt;/</a:t>
            </a:r>
            <a:r>
              <a:rPr lang="fr-FR" sz="2800" dirty="0" err="1" smtClean="0">
                <a:solidFill>
                  <a:schemeClr val="dk1"/>
                </a:solidFill>
              </a:rPr>
              <a:t>title</a:t>
            </a:r>
            <a:r>
              <a:rPr lang="fr-FR" sz="2800" dirty="0" smtClean="0">
                <a:solidFill>
                  <a:schemeClr val="dk1"/>
                </a:solidFill>
              </a:rPr>
              <a:t>&gt;</a:t>
            </a:r>
            <a:endParaRPr lang="fr-FR" sz="2800" dirty="0">
              <a:solidFill>
                <a:schemeClr val="dk1"/>
              </a:solidFill>
            </a:endParaRPr>
          </a:p>
        </p:txBody>
      </p:sp>
      <p:pic>
        <p:nvPicPr>
          <p:cNvPr id="19458" name="Picture 2" descr="https://upload.wikimedia.org/wikipedia/commons/thumb/3/3a/Margaret_Thatcher_cropped2.png/220px-Margaret_Thatcher_cropped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524" y="3613275"/>
            <a:ext cx="1210133" cy="158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77866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liens d'accès aux versions traduites pointent directement vers la traduction de la page courante</a:t>
            </a:r>
          </a:p>
        </p:txBody>
      </p:sp>
      <p:sp>
        <p:nvSpPr>
          <p:cNvPr id="3" name="Espace réservé du texte 2"/>
          <p:cNvSpPr>
            <a:spLocks noGrp="1"/>
          </p:cNvSpPr>
          <p:nvPr>
            <p:ph type="body" sz="quarter" idx="13"/>
          </p:nvPr>
        </p:nvSpPr>
        <p:spPr/>
        <p:txBody>
          <a:bodyPr/>
          <a:lstStyle/>
          <a:p>
            <a:r>
              <a:rPr lang="fr-FR" dirty="0" smtClean="0"/>
              <a:t>135</a:t>
            </a:r>
            <a:endParaRPr lang="fr-FR"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782" y="2564904"/>
            <a:ext cx="7960444" cy="717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7360" y="2564904"/>
            <a:ext cx="570160" cy="1533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79512" y="4411791"/>
            <a:ext cx="7848872" cy="828092"/>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2400" dirty="0" smtClean="0">
                <a:solidFill>
                  <a:schemeClr val="dk1"/>
                </a:solidFill>
                <a:hlinkClick r:id="rId4"/>
              </a:rPr>
              <a:t>www.iledefrance.fr/contenu1</a:t>
            </a:r>
            <a:r>
              <a:rPr lang="fr-FR" sz="2400" dirty="0" smtClean="0">
                <a:solidFill>
                  <a:schemeClr val="dk1"/>
                </a:solidFill>
              </a:rPr>
              <a:t> en français</a:t>
            </a:r>
            <a:endParaRPr lang="fr-FR" sz="2400" dirty="0">
              <a:solidFill>
                <a:schemeClr val="dk1"/>
              </a:solidFill>
            </a:endParaRPr>
          </a:p>
        </p:txBody>
      </p:sp>
      <p:sp>
        <p:nvSpPr>
          <p:cNvPr id="8" name="Rectangle 7"/>
          <p:cNvSpPr/>
          <p:nvPr/>
        </p:nvSpPr>
        <p:spPr>
          <a:xfrm>
            <a:off x="179512" y="5553236"/>
            <a:ext cx="7848872" cy="828092"/>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2400" dirty="0" smtClean="0">
                <a:solidFill>
                  <a:schemeClr val="dk1"/>
                </a:solidFill>
                <a:hlinkClick r:id="rId5"/>
              </a:rPr>
              <a:t>www.iledefrance.fr/content1</a:t>
            </a:r>
            <a:r>
              <a:rPr lang="fr-FR" sz="2400" dirty="0" smtClean="0">
                <a:solidFill>
                  <a:schemeClr val="dk1"/>
                </a:solidFill>
              </a:rPr>
              <a:t>  en anglais</a:t>
            </a:r>
            <a:endParaRPr lang="fr-FR" sz="2400" dirty="0">
              <a:solidFill>
                <a:schemeClr val="dk1"/>
              </a:solidFill>
            </a:endParaRPr>
          </a:p>
        </p:txBody>
      </p:sp>
      <p:sp>
        <p:nvSpPr>
          <p:cNvPr id="5" name="Flèche courbée vers la droite 4"/>
          <p:cNvSpPr/>
          <p:nvPr/>
        </p:nvSpPr>
        <p:spPr>
          <a:xfrm flipH="1">
            <a:off x="8140419" y="5013176"/>
            <a:ext cx="392021" cy="720080"/>
          </a:xfrm>
          <a:prstGeom prst="curv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Flèche courbée vers la droite 9"/>
          <p:cNvSpPr/>
          <p:nvPr/>
        </p:nvSpPr>
        <p:spPr>
          <a:xfrm>
            <a:off x="7855272" y="2861320"/>
            <a:ext cx="362992" cy="720080"/>
          </a:xfrm>
          <a:prstGeom prst="curv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355778225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La langue principale de la page cible d'un hyperlien est identifiable lorsqu'elle diffère de celle de la page d'origine</a:t>
            </a:r>
          </a:p>
        </p:txBody>
      </p:sp>
      <p:sp>
        <p:nvSpPr>
          <p:cNvPr id="3" name="Espace réservé du texte 2"/>
          <p:cNvSpPr>
            <a:spLocks noGrp="1"/>
          </p:cNvSpPr>
          <p:nvPr>
            <p:ph type="body" sz="quarter" idx="13"/>
          </p:nvPr>
        </p:nvSpPr>
        <p:spPr/>
        <p:txBody>
          <a:bodyPr/>
          <a:lstStyle/>
          <a:p>
            <a:r>
              <a:rPr lang="fr-FR" dirty="0" smtClean="0"/>
              <a:t>136</a:t>
            </a:r>
            <a:endParaRPr lang="fr-FR" dirty="0"/>
          </a:p>
        </p:txBody>
      </p:sp>
      <p:sp>
        <p:nvSpPr>
          <p:cNvPr id="4" name="Rectangle 3"/>
          <p:cNvSpPr/>
          <p:nvPr/>
        </p:nvSpPr>
        <p:spPr>
          <a:xfrm>
            <a:off x="683568" y="3573016"/>
            <a:ext cx="3744416"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3200" u="sng" dirty="0" smtClean="0">
                <a:solidFill>
                  <a:schemeClr val="dk1"/>
                </a:solidFill>
              </a:rPr>
              <a:t>E</a:t>
            </a:r>
            <a:r>
              <a:rPr lang="fr-FR" sz="3200" u="sng" dirty="0" err="1" smtClean="0">
                <a:solidFill>
                  <a:schemeClr val="dk1"/>
                </a:solidFill>
              </a:rPr>
              <a:t>nglish</a:t>
            </a:r>
            <a:r>
              <a:rPr lang="fr-FR" sz="3200" u="sng" dirty="0" smtClean="0">
                <a:solidFill>
                  <a:schemeClr val="dk1"/>
                </a:solidFill>
              </a:rPr>
              <a:t> version</a:t>
            </a:r>
            <a:endParaRPr lang="fr-FR" sz="3200" u="sng" dirty="0">
              <a:solidFill>
                <a:schemeClr val="dk1"/>
              </a:solidFill>
            </a:endParaRPr>
          </a:p>
        </p:txBody>
      </p:sp>
      <p:sp>
        <p:nvSpPr>
          <p:cNvPr id="5" name="Rectangle 4"/>
          <p:cNvSpPr/>
          <p:nvPr/>
        </p:nvSpPr>
        <p:spPr>
          <a:xfrm>
            <a:off x="4644008" y="3573016"/>
            <a:ext cx="3744416"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3200" u="sng" dirty="0" smtClean="0"/>
              <a:t>V</a:t>
            </a:r>
            <a:r>
              <a:rPr lang="fr-FR" sz="3200" u="sng" dirty="0" smtClean="0">
                <a:solidFill>
                  <a:schemeClr val="dk1"/>
                </a:solidFill>
              </a:rPr>
              <a:t>ersion Anglaise</a:t>
            </a:r>
            <a:endParaRPr lang="fr-FR" sz="3200" u="sng" dirty="0">
              <a:solidFill>
                <a:schemeClr val="dk1"/>
              </a:solidFill>
            </a:endParaRPr>
          </a:p>
        </p:txBody>
      </p:sp>
      <p:grpSp>
        <p:nvGrpSpPr>
          <p:cNvPr id="6" name="Group 5"/>
          <p:cNvGrpSpPr/>
          <p:nvPr/>
        </p:nvGrpSpPr>
        <p:grpSpPr>
          <a:xfrm>
            <a:off x="5292080" y="3356992"/>
            <a:ext cx="2160000" cy="2160000"/>
            <a:chOff x="3131840" y="2708920"/>
            <a:chExt cx="2160000" cy="2160000"/>
          </a:xfrm>
        </p:grpSpPr>
        <p:sp>
          <p:nvSpPr>
            <p:cNvPr id="7" name="Oval 6"/>
            <p:cNvSpPr/>
            <p:nvPr/>
          </p:nvSpPr>
          <p:spPr>
            <a:xfrm>
              <a:off x="3131840" y="2708920"/>
              <a:ext cx="2160000" cy="2160000"/>
            </a:xfrm>
            <a:prstGeom prst="ellipse">
              <a:avLst/>
            </a:prstGeom>
            <a:noFill/>
            <a:ln w="2540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8" name="Straight Connector 7"/>
            <p:cNvCxnSpPr>
              <a:endCxn id="7" idx="5"/>
            </p:cNvCxnSpPr>
            <p:nvPr/>
          </p:nvCxnSpPr>
          <p:spPr>
            <a:xfrm>
              <a:off x="3563888" y="2996952"/>
              <a:ext cx="1411627" cy="1555643"/>
            </a:xfrm>
            <a:prstGeom prst="line">
              <a:avLst/>
            </a:prstGeom>
            <a:noFill/>
            <a:ln w="254000" cmpd="sng">
              <a:solidFill>
                <a:srgbClr val="FF0000"/>
              </a:solidFill>
            </a:ln>
            <a:effectLst/>
          </p:spPr>
          <p:style>
            <a:lnRef idx="1">
              <a:schemeClr val="accent1"/>
            </a:lnRef>
            <a:fillRef idx="3">
              <a:schemeClr val="accent1"/>
            </a:fillRef>
            <a:effectRef idx="2">
              <a:schemeClr val="accent1"/>
            </a:effectRef>
            <a:fontRef idx="minor">
              <a:schemeClr val="lt1"/>
            </a:fontRef>
          </p:style>
        </p:cxnSp>
      </p:grpSp>
    </p:spTree>
    <p:extLst>
      <p:ext uri="{BB962C8B-B14F-4D97-AF65-F5344CB8AC3E}">
        <p14:creationId xmlns:p14="http://schemas.microsoft.com/office/powerpoint/2010/main" val="299002544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Afficher l'image d'origine"/>
          <p:cNvPicPr>
            <a:picLocks noChangeAspect="1" noChangeArrowheads="1"/>
          </p:cNvPicPr>
          <p:nvPr/>
        </p:nvPicPr>
        <p:blipFill rotWithShape="1">
          <a:blip r:embed="rId2">
            <a:extLst>
              <a:ext uri="{28A0092B-C50C-407E-A947-70E740481C1C}">
                <a14:useLocalDpi xmlns:a14="http://schemas.microsoft.com/office/drawing/2010/main" val="0"/>
              </a:ext>
            </a:extLst>
          </a:blip>
          <a:srcRect l="154" t="4222" r="-154" b="6469"/>
          <a:stretch/>
        </p:blipFill>
        <p:spPr bwMode="auto">
          <a:xfrm>
            <a:off x="28037" y="764705"/>
            <a:ext cx="9115963" cy="609329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p:txBody>
          <a:bodyPr/>
          <a:lstStyle/>
          <a:p>
            <a:r>
              <a:rPr lang="fr-FR" dirty="0" smtClean="0"/>
              <a:t>Mobile</a:t>
            </a:r>
            <a:endParaRPr lang="fr-FR" dirty="0"/>
          </a:p>
        </p:txBody>
      </p:sp>
      <p:sp>
        <p:nvSpPr>
          <p:cNvPr id="7" name="Rectangle 6"/>
          <p:cNvSpPr/>
          <p:nvPr/>
        </p:nvSpPr>
        <p:spPr>
          <a:xfrm>
            <a:off x="0" y="0"/>
            <a:ext cx="9144000" cy="4766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Formation Qualité</a:t>
            </a:r>
            <a:endParaRPr lang="fr-FR" dirty="0"/>
          </a:p>
        </p:txBody>
      </p:sp>
      <p:sp>
        <p:nvSpPr>
          <p:cNvPr id="2" name="AutoShape 2" descr="Afficher l'image d'origine"/>
          <p:cNvSpPr>
            <a:spLocks noChangeAspect="1" noChangeArrowheads="1"/>
          </p:cNvSpPr>
          <p:nvPr/>
        </p:nvSpPr>
        <p:spPr bwMode="auto">
          <a:xfrm>
            <a:off x="155575" y="-1622425"/>
            <a:ext cx="4524375" cy="3390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4" descr="https://s-media-cache-ak0.pinimg.com/736x/82/79/8a/82798ae44f01caa859e2009614507567.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6" descr="https://s-media-cache-ak0.pinimg.com/736x/82/79/8a/82798ae44f01caa859e2009614507567.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8" descr="https://s-media-cache-ak0.pinimg.com/736x/65/c7/22/65c7224649e4d22ea71b12c16f3406ab.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AutoShape 10" descr="https://s-media-cache-ak0.pinimg.com/736x/65/c7/22/65c7224649e4d22ea71b12c16f3406ab.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1" name="AutoShape 12" descr="https://s-media-cache-ak0.pinimg.com/736x/65/c7/22/65c7224649e4d22ea71b12c16f3406ab.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2" name="Picture 2" descr="Afficher l'image d'origine"/>
          <p:cNvPicPr>
            <a:picLocks noChangeAspect="1" noChangeArrowheads="1"/>
          </p:cNvPicPr>
          <p:nvPr/>
        </p:nvPicPr>
        <p:blipFill rotWithShape="1">
          <a:blip r:embed="rId2">
            <a:extLst>
              <a:ext uri="{28A0092B-C50C-407E-A947-70E740481C1C}">
                <a14:useLocalDpi xmlns:a14="http://schemas.microsoft.com/office/drawing/2010/main" val="0"/>
              </a:ext>
            </a:extLst>
          </a:blip>
          <a:srcRect l="39891" t="92895" r="43710" b="-128"/>
          <a:stretch/>
        </p:blipFill>
        <p:spPr bwMode="auto">
          <a:xfrm>
            <a:off x="7649029" y="6386285"/>
            <a:ext cx="1494971" cy="493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6139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fontScale="90000"/>
          </a:bodyPr>
          <a:lstStyle/>
          <a:p>
            <a:r>
              <a:rPr lang="fr-FR" dirty="0"/>
              <a:t>Le serveur ne force pas la redirection de la version desktop vers la version </a:t>
            </a:r>
            <a:r>
              <a:rPr lang="fr-FR" dirty="0" smtClean="0"/>
              <a:t>mobile</a:t>
            </a:r>
            <a:endParaRPr lang="fr-FR" dirty="0"/>
          </a:p>
        </p:txBody>
      </p:sp>
      <p:sp>
        <p:nvSpPr>
          <p:cNvPr id="5" name="Espace réservé du texte 4"/>
          <p:cNvSpPr>
            <a:spLocks noGrp="1"/>
          </p:cNvSpPr>
          <p:nvPr>
            <p:ph type="body" sz="quarter" idx="13"/>
          </p:nvPr>
        </p:nvSpPr>
        <p:spPr/>
        <p:txBody>
          <a:bodyPr/>
          <a:lstStyle/>
          <a:p>
            <a:r>
              <a:rPr lang="fr-FR" dirty="0" smtClean="0"/>
              <a:t>137</a:t>
            </a:r>
            <a:endParaRPr lang="fr-FR" dirty="0"/>
          </a:p>
        </p:txBody>
      </p:sp>
      <p:sp>
        <p:nvSpPr>
          <p:cNvPr id="6" name="Text Placeholder 2"/>
          <p:cNvSpPr txBox="1">
            <a:spLocks/>
          </p:cNvSpPr>
          <p:nvPr/>
        </p:nvSpPr>
        <p:spPr>
          <a:xfrm>
            <a:off x="7101780" y="2854539"/>
            <a:ext cx="1943100" cy="916359"/>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chor="ctr">
            <a:noAutofit/>
          </a:bodyPr>
          <a:lstStyle>
            <a:defPPr>
              <a:defRPr lang="fr-FR"/>
            </a:defPPr>
            <a:lvl1pPr lvl="0" indent="0" algn="ctr">
              <a:spcBef>
                <a:spcPct val="20000"/>
              </a:spcBef>
              <a:buFont typeface="Arial" panose="020B0604020202020204" pitchFamily="34" charset="0"/>
              <a:buNone/>
              <a:defRPr sz="5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smtClean="0"/>
              <a:t>138</a:t>
            </a:r>
            <a:endParaRPr lang="fr-FR" dirty="0"/>
          </a:p>
        </p:txBody>
      </p:sp>
      <p:sp>
        <p:nvSpPr>
          <p:cNvPr id="7" name="Rectangle 6"/>
          <p:cNvSpPr/>
          <p:nvPr/>
        </p:nvSpPr>
        <p:spPr>
          <a:xfrm>
            <a:off x="475928" y="2564904"/>
            <a:ext cx="6408712" cy="1656184"/>
          </a:xfrm>
          <a:prstGeom prst="rect">
            <a:avLst/>
          </a:prstGeom>
        </p:spPr>
        <p:txBody>
          <a:bodyPr vert="horz" lIns="91440" tIns="45720" rIns="91440" bIns="45720" rtlCol="0" anchor="t">
            <a:normAutofit fontScale="90000"/>
          </a:bodyPr>
          <a:lstStyle/>
          <a:p>
            <a:pPr algn="ctr">
              <a:spcBef>
                <a:spcPct val="0"/>
              </a:spcBef>
            </a:pPr>
            <a:r>
              <a:rPr lang="fr-FR" sz="3200" b="1" dirty="0"/>
              <a:t>Il est possible de basculer depuis chaque page entre les versions mobile et desktop du site</a:t>
            </a:r>
            <a:endParaRPr lang="fr-FR" sz="3600" b="1" dirty="0">
              <a:latin typeface="+mj-lt"/>
              <a:ea typeface="+mj-ea"/>
              <a:cs typeface="+mj-cs"/>
            </a:endParaRPr>
          </a:p>
        </p:txBody>
      </p:sp>
      <p:sp>
        <p:nvSpPr>
          <p:cNvPr id="8" name="ZoneTexte 7"/>
          <p:cNvSpPr txBox="1"/>
          <p:nvPr/>
        </p:nvSpPr>
        <p:spPr>
          <a:xfrm>
            <a:off x="7101780" y="2546762"/>
            <a:ext cx="1944216" cy="307777"/>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oAutofit/>
          </a:bodyPr>
          <a:lstStyle>
            <a:defPPr>
              <a:defRPr lang="fr-FR"/>
            </a:defPPr>
            <a:lvl1pPr lvl="0" indent="0" algn="ctr">
              <a:spcBef>
                <a:spcPct val="20000"/>
              </a:spcBef>
              <a:buFont typeface="Arial" panose="020B0604020202020204" pitchFamily="34" charset="0"/>
              <a:buNone/>
              <a:defRPr sz="1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smtClean="0"/>
              <a:t>Bonne pratique n°</a:t>
            </a:r>
            <a:endParaRPr lang="fr-FR"/>
          </a:p>
        </p:txBody>
      </p:sp>
      <p:sp>
        <p:nvSpPr>
          <p:cNvPr id="9" name="Text Placeholder 2"/>
          <p:cNvSpPr txBox="1">
            <a:spLocks/>
          </p:cNvSpPr>
          <p:nvPr/>
        </p:nvSpPr>
        <p:spPr>
          <a:xfrm>
            <a:off x="7093396" y="5126098"/>
            <a:ext cx="1943100" cy="916359"/>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chor="ctr">
            <a:noAutofit/>
          </a:bodyPr>
          <a:lstStyle>
            <a:defPPr>
              <a:defRPr lang="fr-FR"/>
            </a:defPPr>
            <a:lvl1pPr lvl="0" indent="0" algn="ctr">
              <a:spcBef>
                <a:spcPct val="20000"/>
              </a:spcBef>
              <a:buFont typeface="Arial" panose="020B0604020202020204" pitchFamily="34" charset="0"/>
              <a:buNone/>
              <a:defRPr sz="5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smtClean="0"/>
              <a:t>139</a:t>
            </a:r>
            <a:endParaRPr lang="fr-FR" dirty="0"/>
          </a:p>
        </p:txBody>
      </p:sp>
      <p:sp>
        <p:nvSpPr>
          <p:cNvPr id="10" name="Rectangle 9"/>
          <p:cNvSpPr/>
          <p:nvPr/>
        </p:nvSpPr>
        <p:spPr>
          <a:xfrm>
            <a:off x="467544" y="4869160"/>
            <a:ext cx="6408712" cy="1368152"/>
          </a:xfrm>
          <a:prstGeom prst="rect">
            <a:avLst/>
          </a:prstGeom>
        </p:spPr>
        <p:txBody>
          <a:bodyPr vert="horz" lIns="91440" tIns="45720" rIns="91440" bIns="45720" rtlCol="0" anchor="t">
            <a:normAutofit fontScale="90000" lnSpcReduction="20000"/>
          </a:bodyPr>
          <a:lstStyle/>
          <a:p>
            <a:pPr algn="ctr">
              <a:spcBef>
                <a:spcPct val="0"/>
              </a:spcBef>
            </a:pPr>
            <a:r>
              <a:rPr lang="fr-FR" sz="3600" b="1" dirty="0">
                <a:latin typeface="+mj-lt"/>
                <a:ea typeface="+mj-ea"/>
                <a:cs typeface="+mj-cs"/>
              </a:rPr>
              <a:t>Le site ne bloque pas les fonctionnalités de zoom du navigateur</a:t>
            </a:r>
          </a:p>
        </p:txBody>
      </p:sp>
      <p:sp>
        <p:nvSpPr>
          <p:cNvPr id="11" name="ZoneTexte 10"/>
          <p:cNvSpPr txBox="1"/>
          <p:nvPr/>
        </p:nvSpPr>
        <p:spPr>
          <a:xfrm>
            <a:off x="7093396" y="4818321"/>
            <a:ext cx="1944216" cy="307777"/>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oAutofit/>
          </a:bodyPr>
          <a:lstStyle>
            <a:defPPr>
              <a:defRPr lang="fr-FR"/>
            </a:defPPr>
            <a:lvl1pPr lvl="0" indent="0" algn="ctr">
              <a:spcBef>
                <a:spcPct val="20000"/>
              </a:spcBef>
              <a:buFont typeface="Arial" panose="020B0604020202020204" pitchFamily="34" charset="0"/>
              <a:buNone/>
              <a:defRPr sz="1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smtClean="0"/>
              <a:t>Bonne pratique n°</a:t>
            </a:r>
            <a:endParaRPr lang="fr-FR"/>
          </a:p>
        </p:txBody>
      </p:sp>
      <p:sp>
        <p:nvSpPr>
          <p:cNvPr id="12" name="Espace réservé du texte 6"/>
          <p:cNvSpPr txBox="1">
            <a:spLocks/>
          </p:cNvSpPr>
          <p:nvPr/>
        </p:nvSpPr>
        <p:spPr>
          <a:xfrm>
            <a:off x="7093396" y="6046688"/>
            <a:ext cx="576064" cy="252028"/>
          </a:xfrm>
          <a:prstGeom prst="rect">
            <a:avLst/>
          </a:prstGeom>
          <a:solidFill>
            <a:schemeClr val="accent5">
              <a:lumMod val="5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a:t>niv1</a:t>
            </a:r>
          </a:p>
        </p:txBody>
      </p:sp>
      <p:sp>
        <p:nvSpPr>
          <p:cNvPr id="13" name="Espace réservé du texte 6"/>
          <p:cNvSpPr txBox="1">
            <a:spLocks/>
          </p:cNvSpPr>
          <p:nvPr/>
        </p:nvSpPr>
        <p:spPr>
          <a:xfrm>
            <a:off x="7777472" y="6046688"/>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a:t>niv 2</a:t>
            </a:r>
            <a:endParaRPr lang="fr-FR" dirty="0"/>
          </a:p>
        </p:txBody>
      </p:sp>
      <p:sp>
        <p:nvSpPr>
          <p:cNvPr id="14" name="Espace réservé du texte 6"/>
          <p:cNvSpPr txBox="1">
            <a:spLocks/>
          </p:cNvSpPr>
          <p:nvPr/>
        </p:nvSpPr>
        <p:spPr>
          <a:xfrm>
            <a:off x="8461548" y="6046688"/>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err="1"/>
              <a:t>niv</a:t>
            </a:r>
            <a:r>
              <a:rPr lang="fr-FR" dirty="0"/>
              <a:t> 3</a:t>
            </a:r>
          </a:p>
        </p:txBody>
      </p:sp>
      <p:sp>
        <p:nvSpPr>
          <p:cNvPr id="15" name="Espace réservé du texte 6"/>
          <p:cNvSpPr txBox="1">
            <a:spLocks/>
          </p:cNvSpPr>
          <p:nvPr/>
        </p:nvSpPr>
        <p:spPr>
          <a:xfrm>
            <a:off x="7093396" y="3776340"/>
            <a:ext cx="576064" cy="252028"/>
          </a:xfrm>
          <a:prstGeom prst="rect">
            <a:avLst/>
          </a:prstGeom>
          <a:solidFill>
            <a:schemeClr val="accent5">
              <a:lumMod val="5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a:t>niv1</a:t>
            </a:r>
          </a:p>
        </p:txBody>
      </p:sp>
      <p:sp>
        <p:nvSpPr>
          <p:cNvPr id="16" name="Espace réservé du texte 6"/>
          <p:cNvSpPr txBox="1">
            <a:spLocks/>
          </p:cNvSpPr>
          <p:nvPr/>
        </p:nvSpPr>
        <p:spPr>
          <a:xfrm>
            <a:off x="7777472" y="3776340"/>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a:t>niv 2</a:t>
            </a:r>
            <a:endParaRPr lang="fr-FR" dirty="0"/>
          </a:p>
        </p:txBody>
      </p:sp>
      <p:sp>
        <p:nvSpPr>
          <p:cNvPr id="17" name="Espace réservé du texte 6"/>
          <p:cNvSpPr txBox="1">
            <a:spLocks/>
          </p:cNvSpPr>
          <p:nvPr/>
        </p:nvSpPr>
        <p:spPr>
          <a:xfrm>
            <a:off x="8461548" y="3776340"/>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err="1"/>
              <a:t>niv</a:t>
            </a:r>
            <a:r>
              <a:rPr lang="fr-FR" dirty="0"/>
              <a:t> 3</a:t>
            </a:r>
          </a:p>
        </p:txBody>
      </p:sp>
    </p:spTree>
    <p:extLst>
      <p:ext uri="{BB962C8B-B14F-4D97-AF65-F5344CB8AC3E}">
        <p14:creationId xmlns:p14="http://schemas.microsoft.com/office/powerpoint/2010/main" val="2521872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Chaque identifiant HTML n'est utilisé qu'une seule fois par page</a:t>
            </a:r>
          </a:p>
        </p:txBody>
      </p:sp>
      <p:sp>
        <p:nvSpPr>
          <p:cNvPr id="3" name="Espace réservé du texte 2"/>
          <p:cNvSpPr>
            <a:spLocks noGrp="1"/>
          </p:cNvSpPr>
          <p:nvPr>
            <p:ph type="body" sz="quarter" idx="13"/>
          </p:nvPr>
        </p:nvSpPr>
        <p:spPr/>
        <p:txBody>
          <a:bodyPr/>
          <a:lstStyle/>
          <a:p>
            <a:r>
              <a:rPr lang="fr-FR" dirty="0" smtClean="0"/>
              <a:t>12</a:t>
            </a:r>
            <a:endParaRPr lang="fr-FR" dirty="0"/>
          </a:p>
        </p:txBody>
      </p:sp>
      <p:sp>
        <p:nvSpPr>
          <p:cNvPr id="5" name="Rectangle 4"/>
          <p:cNvSpPr/>
          <p:nvPr/>
        </p:nvSpPr>
        <p:spPr>
          <a:xfrm>
            <a:off x="755576" y="2276872"/>
            <a:ext cx="7128792" cy="1726451"/>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3600" dirty="0" smtClean="0"/>
              <a:t>$(‘#avatar’).animate</a:t>
            </a:r>
            <a:endParaRPr lang="fr-FR" sz="3600" dirty="0"/>
          </a:p>
        </p:txBody>
      </p:sp>
      <p:sp>
        <p:nvSpPr>
          <p:cNvPr id="6" name="Rectangle 5"/>
          <p:cNvSpPr/>
          <p:nvPr/>
        </p:nvSpPr>
        <p:spPr>
          <a:xfrm>
            <a:off x="755576" y="5373216"/>
            <a:ext cx="3312368" cy="1078379"/>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2800" dirty="0" smtClean="0"/>
              <a:t>&lt;div id=“avatar”&gt;</a:t>
            </a:r>
            <a:endParaRPr lang="fr-FR" sz="2800" dirty="0"/>
          </a:p>
        </p:txBody>
      </p:sp>
      <p:sp>
        <p:nvSpPr>
          <p:cNvPr id="7" name="Rectangle 6"/>
          <p:cNvSpPr/>
          <p:nvPr/>
        </p:nvSpPr>
        <p:spPr>
          <a:xfrm>
            <a:off x="4554173" y="5373215"/>
            <a:ext cx="3312368" cy="1078379"/>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2800" dirty="0"/>
              <a:t>&lt;div id=“avatar”&gt;</a:t>
            </a:r>
            <a:endParaRPr lang="fr-FR" sz="2800" dirty="0"/>
          </a:p>
        </p:txBody>
      </p:sp>
      <p:sp>
        <p:nvSpPr>
          <p:cNvPr id="8" name="Rectangle à coins arrondis 7"/>
          <p:cNvSpPr/>
          <p:nvPr/>
        </p:nvSpPr>
        <p:spPr>
          <a:xfrm>
            <a:off x="1853523" y="4365104"/>
            <a:ext cx="2430445" cy="648072"/>
          </a:xfrm>
          <a:prstGeom prst="wedgeRoundRectCallout">
            <a:avLst>
              <a:gd name="adj1" fmla="val -33374"/>
              <a:gd name="adj2" fmla="val 89375"/>
              <a:gd name="adj3" fmla="val 16667"/>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Bah non, c’est moi #avatar !!!</a:t>
            </a:r>
          </a:p>
        </p:txBody>
      </p:sp>
      <p:sp>
        <p:nvSpPr>
          <p:cNvPr id="9" name="Rectangle à coins arrondis 8"/>
          <p:cNvSpPr/>
          <p:nvPr/>
        </p:nvSpPr>
        <p:spPr>
          <a:xfrm>
            <a:off x="4269836" y="4092894"/>
            <a:ext cx="2430445" cy="648072"/>
          </a:xfrm>
          <a:prstGeom prst="wedgeRoundRectCallout">
            <a:avLst>
              <a:gd name="adj1" fmla="val 47246"/>
              <a:gd name="adj2" fmla="val 129688"/>
              <a:gd name="adj3" fmla="val 16667"/>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Youpi, je m’anime</a:t>
            </a:r>
            <a:endParaRPr lang="fr-FR" dirty="0">
              <a:solidFill>
                <a:schemeClr val="tx1"/>
              </a:solidFill>
            </a:endParaRPr>
          </a:p>
        </p:txBody>
      </p:sp>
    </p:spTree>
    <p:extLst>
      <p:ext uri="{BB962C8B-B14F-4D97-AF65-F5344CB8AC3E}">
        <p14:creationId xmlns:p14="http://schemas.microsoft.com/office/powerpoint/2010/main" val="407419679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alertes </a:t>
            </a:r>
            <a:r>
              <a:rPr lang="fr-FR" dirty="0" err="1"/>
              <a:t>javascript</a:t>
            </a:r>
            <a:r>
              <a:rPr lang="fr-FR" dirty="0"/>
              <a:t> et fenêtres modales invitant à l'installation d'une application mobile ne se produisent qu'une seule fois par session</a:t>
            </a:r>
          </a:p>
        </p:txBody>
      </p:sp>
      <p:sp>
        <p:nvSpPr>
          <p:cNvPr id="3" name="Espace réservé du texte 2"/>
          <p:cNvSpPr>
            <a:spLocks noGrp="1"/>
          </p:cNvSpPr>
          <p:nvPr>
            <p:ph type="body" sz="quarter" idx="13"/>
          </p:nvPr>
        </p:nvSpPr>
        <p:spPr/>
        <p:txBody>
          <a:bodyPr/>
          <a:lstStyle/>
          <a:p>
            <a:r>
              <a:rPr lang="fr-FR" dirty="0" smtClean="0"/>
              <a:t>140</a:t>
            </a:r>
            <a:endParaRPr lang="fr-FR" dirty="0"/>
          </a:p>
        </p:txBody>
      </p:sp>
      <p:sp>
        <p:nvSpPr>
          <p:cNvPr id="5" name="Text Placeholder 2"/>
          <p:cNvSpPr txBox="1">
            <a:spLocks/>
          </p:cNvSpPr>
          <p:nvPr/>
        </p:nvSpPr>
        <p:spPr>
          <a:xfrm>
            <a:off x="7101780" y="4078675"/>
            <a:ext cx="1943100" cy="916359"/>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chor="ctr">
            <a:noAutofit/>
          </a:bodyPr>
          <a:lstStyle>
            <a:defPPr>
              <a:defRPr lang="fr-FR"/>
            </a:defPPr>
            <a:lvl1pPr lvl="0" indent="0" algn="ctr">
              <a:spcBef>
                <a:spcPct val="20000"/>
              </a:spcBef>
              <a:buFont typeface="Arial" panose="020B0604020202020204" pitchFamily="34" charset="0"/>
              <a:buNone/>
              <a:defRPr sz="5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smtClean="0"/>
              <a:t>141</a:t>
            </a:r>
            <a:endParaRPr lang="fr-FR" dirty="0"/>
          </a:p>
        </p:txBody>
      </p:sp>
      <p:sp>
        <p:nvSpPr>
          <p:cNvPr id="6" name="Rectangle 5"/>
          <p:cNvSpPr/>
          <p:nvPr/>
        </p:nvSpPr>
        <p:spPr>
          <a:xfrm>
            <a:off x="475928" y="3789040"/>
            <a:ext cx="6408712" cy="1656184"/>
          </a:xfrm>
          <a:prstGeom prst="rect">
            <a:avLst/>
          </a:prstGeom>
        </p:spPr>
        <p:txBody>
          <a:bodyPr vert="horz" lIns="91440" tIns="45720" rIns="91440" bIns="45720" rtlCol="0" anchor="t">
            <a:normAutofit fontScale="90000"/>
          </a:bodyPr>
          <a:lstStyle/>
          <a:p>
            <a:pPr algn="ctr">
              <a:spcBef>
                <a:spcPct val="0"/>
              </a:spcBef>
            </a:pPr>
            <a:r>
              <a:rPr lang="fr-FR" sz="3200" b="1" dirty="0"/>
              <a:t>La promotion de l'application mobile ne recourt ni aux alertes </a:t>
            </a:r>
            <a:r>
              <a:rPr lang="fr-FR" sz="3200" b="1" dirty="0" err="1"/>
              <a:t>javascript</a:t>
            </a:r>
            <a:r>
              <a:rPr lang="fr-FR" sz="3200" b="1" dirty="0"/>
              <a:t> ni aux fenêtres modales</a:t>
            </a:r>
            <a:endParaRPr lang="fr-FR" sz="3600" b="1" dirty="0">
              <a:latin typeface="+mj-lt"/>
              <a:ea typeface="+mj-ea"/>
              <a:cs typeface="+mj-cs"/>
            </a:endParaRPr>
          </a:p>
        </p:txBody>
      </p:sp>
      <p:sp>
        <p:nvSpPr>
          <p:cNvPr id="7" name="ZoneTexte 6"/>
          <p:cNvSpPr txBox="1"/>
          <p:nvPr/>
        </p:nvSpPr>
        <p:spPr>
          <a:xfrm>
            <a:off x="7101780" y="3770898"/>
            <a:ext cx="1944216" cy="307777"/>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oAutofit/>
          </a:bodyPr>
          <a:lstStyle>
            <a:defPPr>
              <a:defRPr lang="fr-FR"/>
            </a:defPPr>
            <a:lvl1pPr lvl="0" indent="0" algn="ctr">
              <a:spcBef>
                <a:spcPct val="20000"/>
              </a:spcBef>
              <a:buFont typeface="Arial" panose="020B0604020202020204" pitchFamily="34" charset="0"/>
              <a:buNone/>
              <a:defRPr sz="1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smtClean="0"/>
              <a:t>Bonne pratique n°</a:t>
            </a:r>
            <a:endParaRPr lang="fr-FR"/>
          </a:p>
        </p:txBody>
      </p:sp>
      <p:sp>
        <p:nvSpPr>
          <p:cNvPr id="14" name="Espace réservé du texte 6"/>
          <p:cNvSpPr txBox="1">
            <a:spLocks/>
          </p:cNvSpPr>
          <p:nvPr/>
        </p:nvSpPr>
        <p:spPr>
          <a:xfrm>
            <a:off x="7093396" y="5000476"/>
            <a:ext cx="576064" cy="252028"/>
          </a:xfrm>
          <a:prstGeom prst="rect">
            <a:avLst/>
          </a:prstGeom>
          <a:solidFill>
            <a:schemeClr val="accent5">
              <a:lumMod val="5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a:t>niv1</a:t>
            </a:r>
          </a:p>
        </p:txBody>
      </p:sp>
      <p:sp>
        <p:nvSpPr>
          <p:cNvPr id="15" name="Espace réservé du texte 6"/>
          <p:cNvSpPr txBox="1">
            <a:spLocks/>
          </p:cNvSpPr>
          <p:nvPr/>
        </p:nvSpPr>
        <p:spPr>
          <a:xfrm>
            <a:off x="7777472" y="5000476"/>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a:t>niv 2</a:t>
            </a:r>
            <a:endParaRPr lang="fr-FR" dirty="0"/>
          </a:p>
        </p:txBody>
      </p:sp>
      <p:sp>
        <p:nvSpPr>
          <p:cNvPr id="16" name="Espace réservé du texte 6"/>
          <p:cNvSpPr txBox="1">
            <a:spLocks/>
          </p:cNvSpPr>
          <p:nvPr/>
        </p:nvSpPr>
        <p:spPr>
          <a:xfrm>
            <a:off x="8461548" y="5000476"/>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err="1"/>
              <a:t>niv</a:t>
            </a:r>
            <a:r>
              <a:rPr lang="fr-FR" dirty="0"/>
              <a:t> 3</a:t>
            </a:r>
          </a:p>
        </p:txBody>
      </p:sp>
    </p:spTree>
    <p:extLst>
      <p:ext uri="{BB962C8B-B14F-4D97-AF65-F5344CB8AC3E}">
        <p14:creationId xmlns:p14="http://schemas.microsoft.com/office/powerpoint/2010/main" val="11620245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mtClean="0"/>
              <a:t>Le site propose un ou plusieurs mécanismes dédiés à l'adaptation aux terminaux mobiles</a:t>
            </a:r>
            <a:endParaRPr lang="fr-FR" dirty="0"/>
          </a:p>
        </p:txBody>
      </p:sp>
      <p:sp>
        <p:nvSpPr>
          <p:cNvPr id="3" name="Espace réservé du texte 2"/>
          <p:cNvSpPr>
            <a:spLocks noGrp="1"/>
          </p:cNvSpPr>
          <p:nvPr>
            <p:ph type="body" sz="quarter" idx="13"/>
          </p:nvPr>
        </p:nvSpPr>
        <p:spPr/>
        <p:txBody>
          <a:bodyPr/>
          <a:lstStyle/>
          <a:p>
            <a:r>
              <a:rPr lang="fr-FR" smtClean="0"/>
              <a:t>142</a:t>
            </a:r>
            <a:endParaRPr lang="fr-FR" dirty="0"/>
          </a:p>
        </p:txBody>
      </p:sp>
      <p:sp>
        <p:nvSpPr>
          <p:cNvPr id="4" name="Text Placeholder 2"/>
          <p:cNvSpPr txBox="1">
            <a:spLocks/>
          </p:cNvSpPr>
          <p:nvPr/>
        </p:nvSpPr>
        <p:spPr>
          <a:xfrm>
            <a:off x="7101780" y="2926547"/>
            <a:ext cx="1943100" cy="916359"/>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chor="ctr">
            <a:noAutofit/>
          </a:bodyPr>
          <a:lstStyle>
            <a:defPPr>
              <a:defRPr lang="fr-FR"/>
            </a:defPPr>
            <a:lvl1pPr lvl="0" indent="0" algn="ctr">
              <a:spcBef>
                <a:spcPct val="20000"/>
              </a:spcBef>
              <a:buFont typeface="Arial" panose="020B0604020202020204" pitchFamily="34" charset="0"/>
              <a:buNone/>
              <a:defRPr sz="5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smtClean="0"/>
              <a:t>143</a:t>
            </a:r>
            <a:endParaRPr lang="fr-FR" dirty="0"/>
          </a:p>
        </p:txBody>
      </p:sp>
      <p:sp>
        <p:nvSpPr>
          <p:cNvPr id="5" name="Rectangle 4"/>
          <p:cNvSpPr/>
          <p:nvPr/>
        </p:nvSpPr>
        <p:spPr>
          <a:xfrm>
            <a:off x="475928" y="2636912"/>
            <a:ext cx="6408712" cy="1656184"/>
          </a:xfrm>
          <a:prstGeom prst="rect">
            <a:avLst/>
          </a:prstGeom>
        </p:spPr>
        <p:txBody>
          <a:bodyPr vert="horz" lIns="91440" tIns="45720" rIns="91440" bIns="45720" rtlCol="0" anchor="t">
            <a:normAutofit fontScale="82500" lnSpcReduction="10000"/>
          </a:bodyPr>
          <a:lstStyle/>
          <a:p>
            <a:pPr algn="ctr">
              <a:spcBef>
                <a:spcPct val="0"/>
              </a:spcBef>
            </a:pPr>
            <a:r>
              <a:rPr lang="fr-FR" sz="3200" b="1" dirty="0"/>
              <a:t>Les champs de saisie de type mail, URL, téléphone, nombre, recherche, mots de passe, heure et date sont dotés du type </a:t>
            </a:r>
            <a:r>
              <a:rPr lang="fr-FR" sz="3200" b="1" dirty="0" smtClean="0"/>
              <a:t>approprié</a:t>
            </a:r>
            <a:endParaRPr lang="fr-FR" sz="3600" b="1" dirty="0">
              <a:latin typeface="+mj-lt"/>
              <a:ea typeface="+mj-ea"/>
              <a:cs typeface="+mj-cs"/>
            </a:endParaRPr>
          </a:p>
        </p:txBody>
      </p:sp>
      <p:sp>
        <p:nvSpPr>
          <p:cNvPr id="6" name="ZoneTexte 5"/>
          <p:cNvSpPr txBox="1"/>
          <p:nvPr/>
        </p:nvSpPr>
        <p:spPr>
          <a:xfrm>
            <a:off x="7101780" y="2618770"/>
            <a:ext cx="1944216" cy="307777"/>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oAutofit/>
          </a:bodyPr>
          <a:lstStyle>
            <a:defPPr>
              <a:defRPr lang="fr-FR"/>
            </a:defPPr>
            <a:lvl1pPr lvl="0" indent="0" algn="ctr">
              <a:spcBef>
                <a:spcPct val="20000"/>
              </a:spcBef>
              <a:buFont typeface="Arial" panose="020B0604020202020204" pitchFamily="34" charset="0"/>
              <a:buNone/>
              <a:defRPr sz="1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smtClean="0"/>
              <a:t>Bonne pratique n°</a:t>
            </a:r>
            <a:endParaRPr lang="fr-FR"/>
          </a:p>
        </p:txBody>
      </p:sp>
      <p:sp>
        <p:nvSpPr>
          <p:cNvPr id="7" name="Espace réservé du texte 6"/>
          <p:cNvSpPr txBox="1">
            <a:spLocks/>
          </p:cNvSpPr>
          <p:nvPr/>
        </p:nvSpPr>
        <p:spPr>
          <a:xfrm>
            <a:off x="7093396" y="3848348"/>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a:t>niv1</a:t>
            </a:r>
          </a:p>
        </p:txBody>
      </p:sp>
      <p:sp>
        <p:nvSpPr>
          <p:cNvPr id="8" name="Espace réservé du texte 6"/>
          <p:cNvSpPr txBox="1">
            <a:spLocks/>
          </p:cNvSpPr>
          <p:nvPr/>
        </p:nvSpPr>
        <p:spPr>
          <a:xfrm>
            <a:off x="7777472" y="3848348"/>
            <a:ext cx="576064" cy="252028"/>
          </a:xfrm>
          <a:prstGeom prst="rect">
            <a:avLst/>
          </a:prstGeom>
          <a:solidFill>
            <a:schemeClr val="accent5">
              <a:lumMod val="5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a:t>niv 2</a:t>
            </a:r>
            <a:endParaRPr lang="fr-FR" dirty="0"/>
          </a:p>
        </p:txBody>
      </p:sp>
      <p:sp>
        <p:nvSpPr>
          <p:cNvPr id="9" name="Espace réservé du texte 6"/>
          <p:cNvSpPr txBox="1">
            <a:spLocks/>
          </p:cNvSpPr>
          <p:nvPr/>
        </p:nvSpPr>
        <p:spPr>
          <a:xfrm>
            <a:off x="8461548" y="3848348"/>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err="1"/>
              <a:t>niv</a:t>
            </a:r>
            <a:r>
              <a:rPr lang="fr-FR" dirty="0"/>
              <a:t> 3</a:t>
            </a:r>
          </a:p>
        </p:txBody>
      </p:sp>
      <p:sp>
        <p:nvSpPr>
          <p:cNvPr id="12" name="Text Placeholder 2"/>
          <p:cNvSpPr txBox="1">
            <a:spLocks/>
          </p:cNvSpPr>
          <p:nvPr/>
        </p:nvSpPr>
        <p:spPr>
          <a:xfrm>
            <a:off x="7093396" y="5158795"/>
            <a:ext cx="1943100" cy="916359"/>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chor="ctr">
            <a:noAutofit/>
          </a:bodyPr>
          <a:lstStyle>
            <a:defPPr>
              <a:defRPr lang="fr-FR"/>
            </a:defPPr>
            <a:lvl1pPr lvl="0" indent="0" algn="ctr">
              <a:spcBef>
                <a:spcPct val="20000"/>
              </a:spcBef>
              <a:buFont typeface="Arial" panose="020B0604020202020204" pitchFamily="34" charset="0"/>
              <a:buNone/>
              <a:defRPr sz="5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smtClean="0"/>
              <a:t>144</a:t>
            </a:r>
            <a:endParaRPr lang="fr-FR" dirty="0"/>
          </a:p>
        </p:txBody>
      </p:sp>
      <p:sp>
        <p:nvSpPr>
          <p:cNvPr id="13" name="Rectangle 12"/>
          <p:cNvSpPr/>
          <p:nvPr/>
        </p:nvSpPr>
        <p:spPr>
          <a:xfrm>
            <a:off x="467544" y="4869160"/>
            <a:ext cx="6408712" cy="1656184"/>
          </a:xfrm>
          <a:prstGeom prst="rect">
            <a:avLst/>
          </a:prstGeom>
        </p:spPr>
        <p:txBody>
          <a:bodyPr vert="horz" lIns="91440" tIns="45720" rIns="91440" bIns="45720" rtlCol="0" anchor="t">
            <a:normAutofit fontScale="97500"/>
          </a:bodyPr>
          <a:lstStyle/>
          <a:p>
            <a:pPr algn="ctr">
              <a:spcBef>
                <a:spcPct val="0"/>
              </a:spcBef>
            </a:pPr>
            <a:r>
              <a:rPr lang="fr-FR" sz="3200" b="1" dirty="0"/>
              <a:t>Les numéros de téléphone sont activables via le protocole approprié</a:t>
            </a:r>
            <a:endParaRPr lang="fr-FR" sz="3600" b="1" dirty="0">
              <a:latin typeface="+mj-lt"/>
              <a:ea typeface="+mj-ea"/>
              <a:cs typeface="+mj-cs"/>
            </a:endParaRPr>
          </a:p>
        </p:txBody>
      </p:sp>
      <p:sp>
        <p:nvSpPr>
          <p:cNvPr id="14" name="ZoneTexte 13"/>
          <p:cNvSpPr txBox="1"/>
          <p:nvPr/>
        </p:nvSpPr>
        <p:spPr>
          <a:xfrm>
            <a:off x="7093396" y="4851018"/>
            <a:ext cx="1944216" cy="307777"/>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oAutofit/>
          </a:bodyPr>
          <a:lstStyle>
            <a:defPPr>
              <a:defRPr lang="fr-FR"/>
            </a:defPPr>
            <a:lvl1pPr lvl="0" indent="0" algn="ctr">
              <a:spcBef>
                <a:spcPct val="20000"/>
              </a:spcBef>
              <a:buFont typeface="Arial" panose="020B0604020202020204" pitchFamily="34" charset="0"/>
              <a:buNone/>
              <a:defRPr sz="1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smtClean="0"/>
              <a:t>Bonne pratique n°</a:t>
            </a:r>
            <a:endParaRPr lang="fr-FR"/>
          </a:p>
        </p:txBody>
      </p:sp>
      <p:sp>
        <p:nvSpPr>
          <p:cNvPr id="15" name="Espace réservé du texte 6"/>
          <p:cNvSpPr txBox="1">
            <a:spLocks/>
          </p:cNvSpPr>
          <p:nvPr/>
        </p:nvSpPr>
        <p:spPr>
          <a:xfrm>
            <a:off x="7085012" y="6080596"/>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a:t>niv1</a:t>
            </a:r>
          </a:p>
        </p:txBody>
      </p:sp>
      <p:sp>
        <p:nvSpPr>
          <p:cNvPr id="16" name="Espace réservé du texte 6"/>
          <p:cNvSpPr txBox="1">
            <a:spLocks/>
          </p:cNvSpPr>
          <p:nvPr/>
        </p:nvSpPr>
        <p:spPr>
          <a:xfrm>
            <a:off x="7769088" y="6080596"/>
            <a:ext cx="576064" cy="252028"/>
          </a:xfrm>
          <a:prstGeom prst="rect">
            <a:avLst/>
          </a:prstGeom>
          <a:solidFill>
            <a:schemeClr val="accent5">
              <a:lumMod val="5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a:t>niv 2</a:t>
            </a:r>
            <a:endParaRPr lang="fr-FR" dirty="0"/>
          </a:p>
        </p:txBody>
      </p:sp>
      <p:sp>
        <p:nvSpPr>
          <p:cNvPr id="17" name="Espace réservé du texte 6"/>
          <p:cNvSpPr txBox="1">
            <a:spLocks/>
          </p:cNvSpPr>
          <p:nvPr/>
        </p:nvSpPr>
        <p:spPr>
          <a:xfrm>
            <a:off x="8453164" y="6080596"/>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err="1"/>
              <a:t>niv</a:t>
            </a:r>
            <a:r>
              <a:rPr lang="fr-FR" dirty="0"/>
              <a:t> 3</a:t>
            </a:r>
          </a:p>
        </p:txBody>
      </p:sp>
    </p:spTree>
    <p:extLst>
      <p:ext uri="{BB962C8B-B14F-4D97-AF65-F5344CB8AC3E}">
        <p14:creationId xmlns:p14="http://schemas.microsoft.com/office/powerpoint/2010/main" val="396673061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7029400"/>
          </a:xfrm>
          <a:prstGeom prst="rect">
            <a:avLst/>
          </a:prstGeom>
        </p:spPr>
      </p:pic>
      <p:sp>
        <p:nvSpPr>
          <p:cNvPr id="4" name="Title 3"/>
          <p:cNvSpPr>
            <a:spLocks noGrp="1"/>
          </p:cNvSpPr>
          <p:nvPr>
            <p:ph type="ctrTitle"/>
          </p:nvPr>
        </p:nvSpPr>
        <p:spPr/>
        <p:txBody>
          <a:bodyPr/>
          <a:lstStyle/>
          <a:p>
            <a:r>
              <a:rPr lang="fr-FR" dirty="0" smtClean="0"/>
              <a:t>Navigation</a:t>
            </a:r>
            <a:endParaRPr lang="fr-FR" dirty="0"/>
          </a:p>
        </p:txBody>
      </p:sp>
      <p:sp>
        <p:nvSpPr>
          <p:cNvPr id="7" name="Rectangle 6"/>
          <p:cNvSpPr/>
          <p:nvPr/>
        </p:nvSpPr>
        <p:spPr>
          <a:xfrm>
            <a:off x="0" y="0"/>
            <a:ext cx="9144000" cy="4766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Formation Qualité</a:t>
            </a:r>
            <a:endParaRPr lang="fr-FR" dirty="0"/>
          </a:p>
        </p:txBody>
      </p:sp>
    </p:spTree>
    <p:extLst>
      <p:ext uri="{BB962C8B-B14F-4D97-AF65-F5344CB8AC3E}">
        <p14:creationId xmlns:p14="http://schemas.microsoft.com/office/powerpoint/2010/main" val="369396468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fontScale="90000"/>
          </a:bodyPr>
          <a:lstStyle/>
          <a:p>
            <a:r>
              <a:rPr lang="fr-FR" dirty="0"/>
              <a:t>Chaque </a:t>
            </a:r>
            <a:r>
              <a:rPr lang="fr-FR" dirty="0" err="1"/>
              <a:t>iframe</a:t>
            </a:r>
            <a:r>
              <a:rPr lang="fr-FR" dirty="0"/>
              <a:t> est doté d'une description</a:t>
            </a:r>
          </a:p>
        </p:txBody>
      </p:sp>
      <p:sp>
        <p:nvSpPr>
          <p:cNvPr id="5" name="Espace réservé du texte 4"/>
          <p:cNvSpPr>
            <a:spLocks noGrp="1"/>
          </p:cNvSpPr>
          <p:nvPr>
            <p:ph type="body" sz="quarter" idx="13"/>
          </p:nvPr>
        </p:nvSpPr>
        <p:spPr/>
        <p:txBody>
          <a:bodyPr/>
          <a:lstStyle/>
          <a:p>
            <a:r>
              <a:rPr lang="fr-FR" dirty="0" smtClean="0"/>
              <a:t>145</a:t>
            </a:r>
            <a:endParaRPr lang="fr-FR" dirty="0"/>
          </a:p>
        </p:txBody>
      </p:sp>
      <p:sp>
        <p:nvSpPr>
          <p:cNvPr id="6" name="Rectangle 5"/>
          <p:cNvSpPr/>
          <p:nvPr/>
        </p:nvSpPr>
        <p:spPr>
          <a:xfrm>
            <a:off x="683568" y="3573016"/>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2800" dirty="0" smtClean="0">
                <a:solidFill>
                  <a:schemeClr val="dk1"/>
                </a:solidFill>
              </a:rPr>
              <a:t>&lt;</a:t>
            </a:r>
            <a:r>
              <a:rPr lang="fr-FR" sz="2800" dirty="0" err="1" smtClean="0">
                <a:solidFill>
                  <a:schemeClr val="dk1"/>
                </a:solidFill>
              </a:rPr>
              <a:t>iframe</a:t>
            </a:r>
            <a:r>
              <a:rPr lang="fr-FR" sz="2800" dirty="0" smtClean="0">
                <a:solidFill>
                  <a:schemeClr val="dk1"/>
                </a:solidFill>
              </a:rPr>
              <a:t> </a:t>
            </a:r>
            <a:r>
              <a:rPr lang="fr-FR" sz="2800" dirty="0" err="1" smtClean="0">
                <a:solidFill>
                  <a:srgbClr val="FF0000"/>
                </a:solidFill>
              </a:rPr>
              <a:t>title</a:t>
            </a:r>
            <a:r>
              <a:rPr lang="fr-FR" sz="2800" dirty="0" smtClean="0">
                <a:solidFill>
                  <a:srgbClr val="FF0000"/>
                </a:solidFill>
              </a:rPr>
              <a:t>=“titre ou description du cadre“ </a:t>
            </a:r>
            <a:r>
              <a:rPr lang="fr-FR" sz="2800" dirty="0" err="1" smtClean="0">
                <a:solidFill>
                  <a:srgbClr val="FF0000"/>
                </a:solidFill>
              </a:rPr>
              <a:t>src</a:t>
            </a:r>
            <a:r>
              <a:rPr lang="fr-FR" sz="2800" dirty="0" smtClean="0">
                <a:solidFill>
                  <a:srgbClr val="FF0000"/>
                </a:solidFill>
              </a:rPr>
              <a:t>=“foo.html“</a:t>
            </a:r>
            <a:r>
              <a:rPr lang="fr-FR" sz="2800" dirty="0" smtClean="0">
                <a:solidFill>
                  <a:schemeClr val="dk1"/>
                </a:solidFill>
              </a:rPr>
              <a:t>&gt;</a:t>
            </a:r>
            <a:r>
              <a:rPr lang="fr-FR" sz="2800" dirty="0" smtClean="0">
                <a:solidFill>
                  <a:schemeClr val="tx1">
                    <a:lumMod val="50000"/>
                    <a:lumOff val="50000"/>
                  </a:schemeClr>
                </a:solidFill>
              </a:rPr>
              <a:t>Open </a:t>
            </a:r>
            <a:r>
              <a:rPr lang="fr-FR" sz="2800" dirty="0" err="1" smtClean="0">
                <a:solidFill>
                  <a:schemeClr val="tx1">
                    <a:lumMod val="50000"/>
                    <a:lumOff val="50000"/>
                  </a:schemeClr>
                </a:solidFill>
              </a:rPr>
              <a:t>Quality</a:t>
            </a:r>
            <a:r>
              <a:rPr lang="fr-FR" sz="2800" dirty="0" smtClean="0">
                <a:solidFill>
                  <a:schemeClr val="tx1">
                    <a:lumMod val="50000"/>
                    <a:lumOff val="50000"/>
                  </a:schemeClr>
                </a:solidFill>
              </a:rPr>
              <a:t> Standards</a:t>
            </a:r>
            <a:r>
              <a:rPr lang="fr-FR" sz="2800" dirty="0" smtClean="0">
                <a:solidFill>
                  <a:schemeClr val="dk1"/>
                </a:solidFill>
              </a:rPr>
              <a:t>&lt;/</a:t>
            </a:r>
            <a:r>
              <a:rPr lang="fr-FR" sz="2800" dirty="0" err="1" smtClean="0">
                <a:solidFill>
                  <a:schemeClr val="dk1"/>
                </a:solidFill>
              </a:rPr>
              <a:t>iframe</a:t>
            </a:r>
            <a:r>
              <a:rPr lang="fr-FR" sz="2800" dirty="0" smtClean="0">
                <a:solidFill>
                  <a:schemeClr val="dk1"/>
                </a:solidFill>
              </a:rPr>
              <a:t>&gt;</a:t>
            </a:r>
            <a:endParaRPr lang="fr-FR" sz="2800" dirty="0">
              <a:solidFill>
                <a:schemeClr val="dk1"/>
              </a:solidFill>
            </a:endParaRPr>
          </a:p>
        </p:txBody>
      </p:sp>
    </p:spTree>
    <p:extLst>
      <p:ext uri="{BB962C8B-B14F-4D97-AF65-F5344CB8AC3E}">
        <p14:creationId xmlns:p14="http://schemas.microsoft.com/office/powerpoint/2010/main" val="264400281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site n'emploie pas la technique des jeux de cadres</a:t>
            </a:r>
            <a:br>
              <a:rPr lang="fr-FR" dirty="0"/>
            </a:br>
            <a:endParaRPr lang="fr-FR" dirty="0"/>
          </a:p>
        </p:txBody>
      </p:sp>
      <p:sp>
        <p:nvSpPr>
          <p:cNvPr id="3" name="Text Placeholder 2"/>
          <p:cNvSpPr>
            <a:spLocks noGrp="1"/>
          </p:cNvSpPr>
          <p:nvPr>
            <p:ph type="body" sz="quarter" idx="13"/>
          </p:nvPr>
        </p:nvSpPr>
        <p:spPr/>
        <p:txBody>
          <a:bodyPr/>
          <a:lstStyle/>
          <a:p>
            <a:r>
              <a:rPr lang="fr-FR" dirty="0" smtClean="0"/>
              <a:t>146</a:t>
            </a:r>
            <a:endParaRPr lang="fr-FR" dirty="0"/>
          </a:p>
        </p:txBody>
      </p:sp>
      <p:sp>
        <p:nvSpPr>
          <p:cNvPr id="5" name="Rectangle 4"/>
          <p:cNvSpPr/>
          <p:nvPr/>
        </p:nvSpPr>
        <p:spPr>
          <a:xfrm>
            <a:off x="611560" y="3212976"/>
            <a:ext cx="7344816" cy="1200329"/>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3600" dirty="0" smtClean="0"/>
              <a:t>f</a:t>
            </a:r>
            <a:r>
              <a:rPr lang="es-ES_tradnl" sz="3600" dirty="0" err="1" smtClean="0"/>
              <a:t>rameset</a:t>
            </a:r>
            <a:r>
              <a:rPr lang="es-ES_tradnl" sz="3600" dirty="0" smtClean="0"/>
              <a:t>               		</a:t>
            </a:r>
            <a:r>
              <a:rPr lang="es-ES_tradnl" sz="3600" dirty="0" err="1" smtClean="0"/>
              <a:t>frame</a:t>
            </a:r>
            <a:r>
              <a:rPr lang="es-ES_tradnl" sz="3600" dirty="0" smtClean="0"/>
              <a:t> 	                              </a:t>
            </a:r>
            <a:r>
              <a:rPr lang="es-ES_tradnl" sz="3600" dirty="0" err="1" smtClean="0"/>
              <a:t>noframes</a:t>
            </a:r>
            <a:endParaRPr lang="fr-FR" sz="3600" dirty="0">
              <a:solidFill>
                <a:schemeClr val="dk1"/>
              </a:solidFill>
            </a:endParaRPr>
          </a:p>
        </p:txBody>
      </p:sp>
      <p:grpSp>
        <p:nvGrpSpPr>
          <p:cNvPr id="6" name="Group 5"/>
          <p:cNvGrpSpPr/>
          <p:nvPr/>
        </p:nvGrpSpPr>
        <p:grpSpPr>
          <a:xfrm>
            <a:off x="3131840" y="2708920"/>
            <a:ext cx="2160000" cy="2160000"/>
            <a:chOff x="3131840" y="2708920"/>
            <a:chExt cx="2160000" cy="2160000"/>
          </a:xfrm>
        </p:grpSpPr>
        <p:sp>
          <p:nvSpPr>
            <p:cNvPr id="7" name="Oval 6"/>
            <p:cNvSpPr/>
            <p:nvPr/>
          </p:nvSpPr>
          <p:spPr>
            <a:xfrm>
              <a:off x="3131840" y="2708920"/>
              <a:ext cx="2160000" cy="2160000"/>
            </a:xfrm>
            <a:prstGeom prst="ellipse">
              <a:avLst/>
            </a:prstGeom>
            <a:noFill/>
            <a:ln w="2540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8" name="Straight Connector 7"/>
            <p:cNvCxnSpPr>
              <a:endCxn id="7" idx="5"/>
            </p:cNvCxnSpPr>
            <p:nvPr/>
          </p:nvCxnSpPr>
          <p:spPr>
            <a:xfrm>
              <a:off x="3563888" y="2996952"/>
              <a:ext cx="1411627" cy="1555643"/>
            </a:xfrm>
            <a:prstGeom prst="line">
              <a:avLst/>
            </a:prstGeom>
            <a:noFill/>
            <a:ln w="254000" cmpd="sng">
              <a:solidFill>
                <a:srgbClr val="FF0000"/>
              </a:solidFill>
            </a:ln>
            <a:effectLst/>
          </p:spPr>
          <p:style>
            <a:lnRef idx="1">
              <a:schemeClr val="accent1"/>
            </a:lnRef>
            <a:fillRef idx="3">
              <a:schemeClr val="accent1"/>
            </a:fillRef>
            <a:effectRef idx="2">
              <a:schemeClr val="accent1"/>
            </a:effectRef>
            <a:fontRef idx="minor">
              <a:schemeClr val="lt1"/>
            </a:fontRef>
          </p:style>
        </p:cxnSp>
      </p:grpSp>
    </p:spTree>
    <p:extLst>
      <p:ext uri="{BB962C8B-B14F-4D97-AF65-F5344CB8AC3E}">
        <p14:creationId xmlns:p14="http://schemas.microsoft.com/office/powerpoint/2010/main" val="248651086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Il est possible de revenir à la page d'accueil depuis toutes les pages.</a:t>
            </a:r>
            <a:br>
              <a:rPr lang="fr-FR" dirty="0"/>
            </a:br>
            <a:endParaRPr lang="fr-FR" dirty="0"/>
          </a:p>
        </p:txBody>
      </p:sp>
      <p:sp>
        <p:nvSpPr>
          <p:cNvPr id="3" name="Text Placeholder 2"/>
          <p:cNvSpPr>
            <a:spLocks noGrp="1"/>
          </p:cNvSpPr>
          <p:nvPr>
            <p:ph type="body" sz="quarter" idx="13"/>
          </p:nvPr>
        </p:nvSpPr>
        <p:spPr/>
        <p:txBody>
          <a:bodyPr/>
          <a:lstStyle/>
          <a:p>
            <a:r>
              <a:rPr lang="fr-FR" dirty="0" smtClean="0"/>
              <a:t>147	</a:t>
            </a:r>
            <a:endParaRPr lang="fr-FR" dirty="0"/>
          </a:p>
        </p:txBody>
      </p:sp>
      <p:sp>
        <p:nvSpPr>
          <p:cNvPr id="4" name="Rectangle 3"/>
          <p:cNvSpPr/>
          <p:nvPr/>
        </p:nvSpPr>
        <p:spPr>
          <a:xfrm>
            <a:off x="1187624" y="2420888"/>
            <a:ext cx="5904656" cy="396044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Rectangle 4"/>
          <p:cNvSpPr/>
          <p:nvPr/>
        </p:nvSpPr>
        <p:spPr>
          <a:xfrm>
            <a:off x="1547664" y="3429000"/>
            <a:ext cx="5256584" cy="2799928"/>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Rectangle 5"/>
          <p:cNvSpPr/>
          <p:nvPr/>
        </p:nvSpPr>
        <p:spPr>
          <a:xfrm>
            <a:off x="2915816" y="2780928"/>
            <a:ext cx="3888432" cy="495672"/>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Rectangle 6"/>
          <p:cNvSpPr/>
          <p:nvPr/>
        </p:nvSpPr>
        <p:spPr>
          <a:xfrm>
            <a:off x="1547664" y="2780928"/>
            <a:ext cx="1152128" cy="495672"/>
          </a:xfrm>
          <a:prstGeom prst="rect">
            <a:avLst/>
          </a:prstGeom>
          <a:solidFill>
            <a:schemeClr val="accent3"/>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7933362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L'utilisateur est averti des ouvertures de nouvelles fenêtres.</a:t>
            </a:r>
            <a:br>
              <a:rPr lang="fr-FR" dirty="0"/>
            </a:br>
            <a:endParaRPr lang="fr-FR" dirty="0"/>
          </a:p>
        </p:txBody>
      </p:sp>
      <p:sp>
        <p:nvSpPr>
          <p:cNvPr id="3" name="Text Placeholder 2"/>
          <p:cNvSpPr>
            <a:spLocks noGrp="1"/>
          </p:cNvSpPr>
          <p:nvPr>
            <p:ph type="body" sz="quarter" idx="13"/>
          </p:nvPr>
        </p:nvSpPr>
        <p:spPr/>
        <p:txBody>
          <a:bodyPr/>
          <a:lstStyle/>
          <a:p>
            <a:r>
              <a:rPr lang="fr-FR" dirty="0" smtClean="0"/>
              <a:t>148</a:t>
            </a:r>
            <a:endParaRPr lang="fr-FR"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996952"/>
            <a:ext cx="6803913" cy="293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275856" y="5733256"/>
            <a:ext cx="2088232" cy="1989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2175167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navigation sur le site ne provoque pas l'ouverture de fenêtres </a:t>
            </a:r>
            <a:r>
              <a:rPr lang="fr-FR" dirty="0" err="1"/>
              <a:t>surgissantes</a:t>
            </a:r>
            <a:r>
              <a:rPr lang="fr-FR" dirty="0"/>
              <a:t> (</a:t>
            </a:r>
            <a:r>
              <a:rPr lang="fr-FR" dirty="0" err="1"/>
              <a:t>popups</a:t>
            </a:r>
            <a:r>
              <a:rPr lang="fr-FR" dirty="0"/>
              <a:t>).</a:t>
            </a:r>
            <a:br>
              <a:rPr lang="fr-FR" dirty="0"/>
            </a:br>
            <a:endParaRPr lang="fr-FR" dirty="0"/>
          </a:p>
        </p:txBody>
      </p:sp>
      <p:sp>
        <p:nvSpPr>
          <p:cNvPr id="3" name="Text Placeholder 2"/>
          <p:cNvSpPr>
            <a:spLocks noGrp="1"/>
          </p:cNvSpPr>
          <p:nvPr>
            <p:ph type="body" sz="quarter" idx="13"/>
          </p:nvPr>
        </p:nvSpPr>
        <p:spPr/>
        <p:txBody>
          <a:bodyPr/>
          <a:lstStyle/>
          <a:p>
            <a:r>
              <a:rPr lang="fr-FR" dirty="0" smtClean="0"/>
              <a:t>149</a:t>
            </a:r>
            <a:endParaRPr lang="fr-FR" dirty="0"/>
          </a:p>
        </p:txBody>
      </p:sp>
      <p:pic>
        <p:nvPicPr>
          <p:cNvPr id="4" name="Picture 3"/>
          <p:cNvPicPr>
            <a:picLocks noChangeAspect="1"/>
          </p:cNvPicPr>
          <p:nvPr/>
        </p:nvPicPr>
        <p:blipFill>
          <a:blip r:embed="rId3"/>
          <a:stretch>
            <a:fillRect/>
          </a:stretch>
        </p:blipFill>
        <p:spPr>
          <a:xfrm>
            <a:off x="1115616" y="2204864"/>
            <a:ext cx="6304756" cy="4043050"/>
          </a:xfrm>
          <a:prstGeom prst="rect">
            <a:avLst/>
          </a:prstGeom>
        </p:spPr>
      </p:pic>
    </p:spTree>
    <p:extLst>
      <p:ext uri="{BB962C8B-B14F-4D97-AF65-F5344CB8AC3E}">
        <p14:creationId xmlns:p14="http://schemas.microsoft.com/office/powerpoint/2010/main" val="336015954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mécanismes de fermeture de fenêtres sont visuellement rattachées à leur contenu</a:t>
            </a:r>
          </a:p>
        </p:txBody>
      </p:sp>
      <p:sp>
        <p:nvSpPr>
          <p:cNvPr id="3" name="Espace réservé du texte 2"/>
          <p:cNvSpPr>
            <a:spLocks noGrp="1"/>
          </p:cNvSpPr>
          <p:nvPr>
            <p:ph type="body" sz="quarter" idx="13"/>
          </p:nvPr>
        </p:nvSpPr>
        <p:spPr/>
        <p:txBody>
          <a:bodyPr/>
          <a:lstStyle/>
          <a:p>
            <a:r>
              <a:rPr lang="fr-FR" dirty="0" smtClean="0"/>
              <a:t>150</a:t>
            </a:r>
            <a:endParaRPr lang="fr-FR" dirty="0"/>
          </a:p>
        </p:txBody>
      </p:sp>
      <p:sp>
        <p:nvSpPr>
          <p:cNvPr id="5" name="Text Placeholder 2"/>
          <p:cNvSpPr txBox="1">
            <a:spLocks/>
          </p:cNvSpPr>
          <p:nvPr/>
        </p:nvSpPr>
        <p:spPr>
          <a:xfrm>
            <a:off x="7101780" y="4870763"/>
            <a:ext cx="1943100" cy="916359"/>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chor="ctr">
            <a:noAutofit/>
          </a:bodyPr>
          <a:lstStyle>
            <a:defPPr>
              <a:defRPr lang="fr-FR"/>
            </a:defPPr>
            <a:lvl1pPr lvl="0" indent="0" algn="ctr">
              <a:spcBef>
                <a:spcPct val="20000"/>
              </a:spcBef>
              <a:buFont typeface="Arial" panose="020B0604020202020204" pitchFamily="34" charset="0"/>
              <a:buNone/>
              <a:defRPr sz="5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smtClean="0"/>
              <a:t>151</a:t>
            </a:r>
            <a:endParaRPr lang="fr-FR" dirty="0"/>
          </a:p>
        </p:txBody>
      </p:sp>
      <p:sp>
        <p:nvSpPr>
          <p:cNvPr id="6" name="Rectangle 5"/>
          <p:cNvSpPr/>
          <p:nvPr/>
        </p:nvSpPr>
        <p:spPr>
          <a:xfrm>
            <a:off x="475928" y="4562986"/>
            <a:ext cx="6408712" cy="2295014"/>
          </a:xfrm>
          <a:prstGeom prst="rect">
            <a:avLst/>
          </a:prstGeom>
        </p:spPr>
        <p:txBody>
          <a:bodyPr vert="horz" lIns="91440" tIns="45720" rIns="91440" bIns="45720" rtlCol="0" anchor="t">
            <a:normAutofit fontScale="97500"/>
          </a:bodyPr>
          <a:lstStyle/>
          <a:p>
            <a:pPr algn="ctr">
              <a:spcBef>
                <a:spcPct val="0"/>
              </a:spcBef>
            </a:pPr>
            <a:r>
              <a:rPr lang="fr-FR" sz="3200" b="1" dirty="0"/>
              <a:t>Les mécanismes de fermetures de fenêtres sont immédiatement disponibles</a:t>
            </a:r>
          </a:p>
        </p:txBody>
      </p:sp>
      <p:sp>
        <p:nvSpPr>
          <p:cNvPr id="7" name="ZoneTexte 6"/>
          <p:cNvSpPr txBox="1"/>
          <p:nvPr/>
        </p:nvSpPr>
        <p:spPr>
          <a:xfrm>
            <a:off x="7101780" y="4562986"/>
            <a:ext cx="1944216" cy="307777"/>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oAutofit/>
          </a:bodyPr>
          <a:lstStyle>
            <a:defPPr>
              <a:defRPr lang="fr-FR"/>
            </a:defPPr>
            <a:lvl1pPr lvl="0" indent="0" algn="ctr">
              <a:spcBef>
                <a:spcPct val="20000"/>
              </a:spcBef>
              <a:buFont typeface="Arial" panose="020B0604020202020204" pitchFamily="34" charset="0"/>
              <a:buNone/>
              <a:defRPr sz="1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smtClean="0"/>
              <a:t>Bonne pratique n°</a:t>
            </a:r>
            <a:endParaRPr lang="fr-FR"/>
          </a:p>
        </p:txBody>
      </p:sp>
      <p:sp>
        <p:nvSpPr>
          <p:cNvPr id="8" name="Espace réservé du texte 6"/>
          <p:cNvSpPr txBox="1">
            <a:spLocks/>
          </p:cNvSpPr>
          <p:nvPr/>
        </p:nvSpPr>
        <p:spPr>
          <a:xfrm>
            <a:off x="7093396" y="5792564"/>
            <a:ext cx="576064" cy="252028"/>
          </a:xfrm>
          <a:prstGeom prst="rect">
            <a:avLst/>
          </a:prstGeom>
          <a:solidFill>
            <a:schemeClr val="accent5">
              <a:lumMod val="5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a:t>niv1</a:t>
            </a:r>
          </a:p>
        </p:txBody>
      </p:sp>
      <p:sp>
        <p:nvSpPr>
          <p:cNvPr id="9" name="Espace réservé du texte 6"/>
          <p:cNvSpPr txBox="1">
            <a:spLocks/>
          </p:cNvSpPr>
          <p:nvPr/>
        </p:nvSpPr>
        <p:spPr>
          <a:xfrm>
            <a:off x="7777472" y="5792564"/>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a:t>niv 2</a:t>
            </a:r>
            <a:endParaRPr lang="fr-FR" dirty="0"/>
          </a:p>
        </p:txBody>
      </p:sp>
      <p:sp>
        <p:nvSpPr>
          <p:cNvPr id="10" name="Espace réservé du texte 6"/>
          <p:cNvSpPr txBox="1">
            <a:spLocks/>
          </p:cNvSpPr>
          <p:nvPr/>
        </p:nvSpPr>
        <p:spPr>
          <a:xfrm>
            <a:off x="8461548" y="5792564"/>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err="1"/>
              <a:t>niv</a:t>
            </a:r>
            <a:r>
              <a:rPr lang="fr-FR" dirty="0"/>
              <a:t> 3</a:t>
            </a:r>
          </a:p>
        </p:txBody>
      </p:sp>
      <p:pic>
        <p:nvPicPr>
          <p:cNvPr id="235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490"/>
          <a:stretch/>
        </p:blipFill>
        <p:spPr bwMode="auto">
          <a:xfrm>
            <a:off x="1636713" y="2420888"/>
            <a:ext cx="5868987" cy="1497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893008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nouvelles fenêtres dimensionnées et les fenêtres modales sont dotées d'un bouton de fermeture explicite</a:t>
            </a:r>
          </a:p>
        </p:txBody>
      </p:sp>
      <p:sp>
        <p:nvSpPr>
          <p:cNvPr id="3" name="Espace réservé du texte 2"/>
          <p:cNvSpPr>
            <a:spLocks noGrp="1"/>
          </p:cNvSpPr>
          <p:nvPr>
            <p:ph type="body" sz="quarter" idx="13"/>
          </p:nvPr>
        </p:nvSpPr>
        <p:spPr/>
        <p:txBody>
          <a:bodyPr/>
          <a:lstStyle/>
          <a:p>
            <a:r>
              <a:rPr lang="fr-FR" dirty="0" smtClean="0"/>
              <a:t>152</a:t>
            </a:r>
            <a:endParaRPr lang="fr-FR" dirty="0"/>
          </a:p>
        </p:txBody>
      </p:sp>
      <p:sp>
        <p:nvSpPr>
          <p:cNvPr id="5" name="Text Placeholder 2"/>
          <p:cNvSpPr txBox="1">
            <a:spLocks/>
          </p:cNvSpPr>
          <p:nvPr/>
        </p:nvSpPr>
        <p:spPr>
          <a:xfrm>
            <a:off x="7101780" y="4240833"/>
            <a:ext cx="1943100" cy="916359"/>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chor="ctr">
            <a:noAutofit/>
          </a:bodyPr>
          <a:lstStyle>
            <a:defPPr>
              <a:defRPr lang="fr-FR"/>
            </a:defPPr>
            <a:lvl1pPr lvl="0" indent="0" algn="ctr">
              <a:spcBef>
                <a:spcPct val="20000"/>
              </a:spcBef>
              <a:buFont typeface="Arial" panose="020B0604020202020204" pitchFamily="34" charset="0"/>
              <a:buNone/>
              <a:defRPr sz="5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smtClean="0"/>
              <a:t>153</a:t>
            </a:r>
            <a:endParaRPr lang="fr-FR" dirty="0"/>
          </a:p>
        </p:txBody>
      </p:sp>
      <p:sp>
        <p:nvSpPr>
          <p:cNvPr id="6" name="Rectangle 5"/>
          <p:cNvSpPr/>
          <p:nvPr/>
        </p:nvSpPr>
        <p:spPr>
          <a:xfrm>
            <a:off x="475928" y="3789040"/>
            <a:ext cx="6408712" cy="2088232"/>
          </a:xfrm>
          <a:prstGeom prst="rect">
            <a:avLst/>
          </a:prstGeom>
        </p:spPr>
        <p:txBody>
          <a:bodyPr vert="horz" lIns="91440" tIns="45720" rIns="91440" bIns="45720" rtlCol="0" anchor="t">
            <a:normAutofit fontScale="97500"/>
          </a:bodyPr>
          <a:lstStyle/>
          <a:p>
            <a:pPr algn="ctr">
              <a:spcBef>
                <a:spcPct val="0"/>
              </a:spcBef>
            </a:pPr>
            <a:r>
              <a:rPr lang="fr-FR" sz="3200" b="1" dirty="0"/>
              <a:t>Les mécanismes de fermetures de fenêtres sont affichés aux mêmes emplacements sur toutes les pages</a:t>
            </a:r>
          </a:p>
        </p:txBody>
      </p:sp>
      <p:sp>
        <p:nvSpPr>
          <p:cNvPr id="7" name="ZoneTexte 6"/>
          <p:cNvSpPr txBox="1"/>
          <p:nvPr/>
        </p:nvSpPr>
        <p:spPr>
          <a:xfrm>
            <a:off x="7101780" y="3933056"/>
            <a:ext cx="1944216" cy="307777"/>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oAutofit/>
          </a:bodyPr>
          <a:lstStyle>
            <a:defPPr>
              <a:defRPr lang="fr-FR"/>
            </a:defPPr>
            <a:lvl1pPr lvl="0" indent="0" algn="ctr">
              <a:spcBef>
                <a:spcPct val="20000"/>
              </a:spcBef>
              <a:buFont typeface="Arial" panose="020B0604020202020204" pitchFamily="34" charset="0"/>
              <a:buNone/>
              <a:defRPr sz="1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smtClean="0"/>
              <a:t>Bonne pratique n°</a:t>
            </a:r>
            <a:endParaRPr lang="fr-FR"/>
          </a:p>
        </p:txBody>
      </p:sp>
      <p:sp>
        <p:nvSpPr>
          <p:cNvPr id="8" name="Espace réservé du texte 6"/>
          <p:cNvSpPr txBox="1">
            <a:spLocks/>
          </p:cNvSpPr>
          <p:nvPr/>
        </p:nvSpPr>
        <p:spPr>
          <a:xfrm>
            <a:off x="7093396" y="5162634"/>
            <a:ext cx="576064" cy="252028"/>
          </a:xfrm>
          <a:prstGeom prst="rect">
            <a:avLst/>
          </a:prstGeom>
          <a:solidFill>
            <a:schemeClr val="accent5">
              <a:lumMod val="5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a:t>niv1</a:t>
            </a:r>
          </a:p>
        </p:txBody>
      </p:sp>
      <p:sp>
        <p:nvSpPr>
          <p:cNvPr id="9" name="Espace réservé du texte 6"/>
          <p:cNvSpPr txBox="1">
            <a:spLocks/>
          </p:cNvSpPr>
          <p:nvPr/>
        </p:nvSpPr>
        <p:spPr>
          <a:xfrm>
            <a:off x="7777472" y="5162634"/>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a:t>niv 2</a:t>
            </a:r>
            <a:endParaRPr lang="fr-FR" dirty="0"/>
          </a:p>
        </p:txBody>
      </p:sp>
      <p:sp>
        <p:nvSpPr>
          <p:cNvPr id="10" name="Espace réservé du texte 6"/>
          <p:cNvSpPr txBox="1">
            <a:spLocks/>
          </p:cNvSpPr>
          <p:nvPr/>
        </p:nvSpPr>
        <p:spPr>
          <a:xfrm>
            <a:off x="8461548" y="5162634"/>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err="1"/>
              <a:t>niv</a:t>
            </a:r>
            <a:r>
              <a:rPr lang="fr-FR" dirty="0"/>
              <a:t> 3</a:t>
            </a:r>
          </a:p>
        </p:txBody>
      </p:sp>
    </p:spTree>
    <p:extLst>
      <p:ext uri="{BB962C8B-B14F-4D97-AF65-F5344CB8AC3E}">
        <p14:creationId xmlns:p14="http://schemas.microsoft.com/office/powerpoint/2010/main" val="39248412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contenu de chaque page est organisé selon une structure de titres et sous-titres hiérarchisée.</a:t>
            </a:r>
          </a:p>
        </p:txBody>
      </p:sp>
      <p:sp>
        <p:nvSpPr>
          <p:cNvPr id="3" name="Text Placeholder 2"/>
          <p:cNvSpPr>
            <a:spLocks noGrp="1"/>
          </p:cNvSpPr>
          <p:nvPr>
            <p:ph type="body" sz="quarter" idx="13"/>
          </p:nvPr>
        </p:nvSpPr>
        <p:spPr/>
        <p:txBody>
          <a:bodyPr/>
          <a:lstStyle/>
          <a:p>
            <a:r>
              <a:rPr lang="fr-FR" dirty="0" smtClean="0"/>
              <a:t>13</a:t>
            </a:r>
            <a:endParaRPr lang="fr-FR" dirty="0"/>
          </a:p>
        </p:txBody>
      </p:sp>
      <p:pic>
        <p:nvPicPr>
          <p:cNvPr id="4" name="Picture 3"/>
          <p:cNvPicPr>
            <a:picLocks noChangeAspect="1"/>
          </p:cNvPicPr>
          <p:nvPr/>
        </p:nvPicPr>
        <p:blipFill>
          <a:blip r:embed="rId3"/>
          <a:stretch>
            <a:fillRect/>
          </a:stretch>
        </p:blipFill>
        <p:spPr>
          <a:xfrm>
            <a:off x="1403648" y="2708920"/>
            <a:ext cx="6350000" cy="2578100"/>
          </a:xfrm>
          <a:prstGeom prst="rect">
            <a:avLst/>
          </a:prstGeom>
        </p:spPr>
      </p:pic>
    </p:spTree>
    <p:extLst>
      <p:ext uri="{BB962C8B-B14F-4D97-AF65-F5344CB8AC3E}">
        <p14:creationId xmlns:p14="http://schemas.microsoft.com/office/powerpoint/2010/main" val="18237974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consultation du site ne redimensionne pas la fenêtre du navigateur.</a:t>
            </a:r>
            <a:br>
              <a:rPr lang="fr-FR" dirty="0"/>
            </a:br>
            <a:endParaRPr lang="fr-FR" dirty="0"/>
          </a:p>
        </p:txBody>
      </p:sp>
      <p:sp>
        <p:nvSpPr>
          <p:cNvPr id="3" name="Text Placeholder 2"/>
          <p:cNvSpPr>
            <a:spLocks noGrp="1"/>
          </p:cNvSpPr>
          <p:nvPr>
            <p:ph type="body" sz="quarter" idx="13"/>
          </p:nvPr>
        </p:nvSpPr>
        <p:spPr/>
        <p:txBody>
          <a:bodyPr/>
          <a:lstStyle/>
          <a:p>
            <a:r>
              <a:rPr lang="fr-FR" dirty="0" smtClean="0"/>
              <a:t>154</a:t>
            </a:r>
            <a:endParaRPr lang="fr-FR" dirty="0"/>
          </a:p>
        </p:txBody>
      </p:sp>
      <p:sp>
        <p:nvSpPr>
          <p:cNvPr id="4" name="Rectangle 3"/>
          <p:cNvSpPr/>
          <p:nvPr/>
        </p:nvSpPr>
        <p:spPr>
          <a:xfrm>
            <a:off x="683568" y="2420888"/>
            <a:ext cx="7848872" cy="4032448"/>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3200" dirty="0" smtClean="0">
                <a:solidFill>
                  <a:schemeClr val="dk1"/>
                </a:solidFill>
              </a:rPr>
              <a:t>C’est désagréable</a:t>
            </a:r>
            <a:endParaRPr lang="fr-FR" sz="3200" dirty="0">
              <a:solidFill>
                <a:schemeClr val="dk1"/>
              </a:solidFill>
            </a:endParaRPr>
          </a:p>
        </p:txBody>
      </p:sp>
    </p:spTree>
    <p:extLst>
      <p:ext uri="{BB962C8B-B14F-4D97-AF65-F5344CB8AC3E}">
        <p14:creationId xmlns:p14="http://schemas.microsoft.com/office/powerpoint/2010/main" val="265621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3000"/>
                                  </p:stCondLst>
                                  <p:childTnLst>
                                    <p:animScale>
                                      <p:cBhvr>
                                        <p:cTn id="6" dur="500" fill="hold"/>
                                        <p:tgtEl>
                                          <p:spTgt spid="4"/>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focus clavier n'est ni supprimé ni masqué.</a:t>
            </a:r>
            <a:br>
              <a:rPr lang="fr-FR" dirty="0"/>
            </a:br>
            <a:endParaRPr lang="fr-FR" dirty="0"/>
          </a:p>
        </p:txBody>
      </p:sp>
      <p:sp>
        <p:nvSpPr>
          <p:cNvPr id="3" name="Text Placeholder 2"/>
          <p:cNvSpPr>
            <a:spLocks noGrp="1"/>
          </p:cNvSpPr>
          <p:nvPr>
            <p:ph type="body" sz="quarter" idx="13"/>
          </p:nvPr>
        </p:nvSpPr>
        <p:spPr/>
        <p:txBody>
          <a:bodyPr/>
          <a:lstStyle/>
          <a:p>
            <a:r>
              <a:rPr lang="fr-FR" dirty="0" smtClean="0"/>
              <a:t>155</a:t>
            </a:r>
            <a:endParaRPr lang="fr-FR" dirty="0"/>
          </a:p>
        </p:txBody>
      </p:sp>
      <p:sp>
        <p:nvSpPr>
          <p:cNvPr id="5" name="Rectangle 4"/>
          <p:cNvSpPr/>
          <p:nvPr/>
        </p:nvSpPr>
        <p:spPr>
          <a:xfrm>
            <a:off x="683568" y="2420888"/>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3200" dirty="0" smtClean="0">
                <a:solidFill>
                  <a:schemeClr val="dk1"/>
                </a:solidFill>
              </a:rPr>
              <a:t>I 			{TAB}</a:t>
            </a:r>
            <a:endParaRPr lang="fr-FR" sz="3200" dirty="0">
              <a:solidFill>
                <a:schemeClr val="dk1"/>
              </a:solidFill>
            </a:endParaRPr>
          </a:p>
        </p:txBody>
      </p:sp>
      <p:sp>
        <p:nvSpPr>
          <p:cNvPr id="6" name="Heart 5"/>
          <p:cNvSpPr/>
          <p:nvPr/>
        </p:nvSpPr>
        <p:spPr>
          <a:xfrm>
            <a:off x="3707904" y="2780928"/>
            <a:ext cx="1152128" cy="936104"/>
          </a:xfrm>
          <a:prstGeom prst="heart">
            <a:avLst/>
          </a:prstGeom>
          <a:solidFill>
            <a:srgbClr val="E23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536" y="4725144"/>
            <a:ext cx="1481584" cy="1481584"/>
          </a:xfrm>
          <a:prstGeom prst="rect">
            <a:avLst/>
          </a:prstGeom>
        </p:spPr>
      </p:pic>
      <p:sp>
        <p:nvSpPr>
          <p:cNvPr id="8" name="Rectangular Callout 7"/>
          <p:cNvSpPr/>
          <p:nvPr/>
        </p:nvSpPr>
        <p:spPr>
          <a:xfrm>
            <a:off x="1979712" y="5085184"/>
            <a:ext cx="5904656" cy="1296144"/>
          </a:xfrm>
          <a:prstGeom prst="wedgeRectCallout">
            <a:avLst>
              <a:gd name="adj1" fmla="val -55901"/>
              <a:gd name="adj2" fmla="val -37841"/>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Mais</a:t>
            </a:r>
            <a:r>
              <a:rPr lang="en-US" sz="2000" dirty="0" smtClean="0">
                <a:solidFill>
                  <a:schemeClr val="tx1"/>
                </a:solidFill>
              </a:rPr>
              <a:t> </a:t>
            </a:r>
            <a:r>
              <a:rPr lang="en-US" sz="2000" dirty="0" err="1" smtClean="0">
                <a:solidFill>
                  <a:schemeClr val="tx1"/>
                </a:solidFill>
              </a:rPr>
              <a:t>ou</a:t>
            </a:r>
            <a:r>
              <a:rPr lang="en-US" sz="2000" dirty="0" smtClean="0">
                <a:solidFill>
                  <a:schemeClr val="tx1"/>
                </a:solidFill>
              </a:rPr>
              <a:t> </a:t>
            </a:r>
            <a:r>
              <a:rPr lang="en-US" sz="2000" dirty="0" err="1" smtClean="0">
                <a:solidFill>
                  <a:schemeClr val="tx1"/>
                </a:solidFill>
              </a:rPr>
              <a:t>est-il</a:t>
            </a:r>
            <a:r>
              <a:rPr lang="en-US" sz="2000" dirty="0" smtClean="0">
                <a:solidFill>
                  <a:schemeClr val="tx1"/>
                </a:solidFill>
              </a:rPr>
              <a:t> ?</a:t>
            </a:r>
            <a:endParaRPr lang="fr-FR" sz="2000" dirty="0">
              <a:solidFill>
                <a:schemeClr val="tx1"/>
              </a:solidFill>
            </a:endParaRPr>
          </a:p>
        </p:txBody>
      </p:sp>
    </p:spTree>
    <p:extLst>
      <p:ext uri="{BB962C8B-B14F-4D97-AF65-F5344CB8AC3E}">
        <p14:creationId xmlns:p14="http://schemas.microsoft.com/office/powerpoint/2010/main" val="303855665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site est intégralement utilisable au clavier</a:t>
            </a:r>
          </a:p>
        </p:txBody>
      </p:sp>
      <p:sp>
        <p:nvSpPr>
          <p:cNvPr id="3" name="Text Placeholder 2"/>
          <p:cNvSpPr>
            <a:spLocks noGrp="1"/>
          </p:cNvSpPr>
          <p:nvPr>
            <p:ph type="body" sz="quarter" idx="13"/>
          </p:nvPr>
        </p:nvSpPr>
        <p:spPr/>
        <p:txBody>
          <a:bodyPr/>
          <a:lstStyle/>
          <a:p>
            <a:r>
              <a:rPr lang="fr-FR" dirty="0" smtClean="0"/>
              <a:t>156</a:t>
            </a:r>
            <a:endParaRPr lang="fr-FR" dirty="0"/>
          </a:p>
        </p:txBody>
      </p:sp>
      <p:pic>
        <p:nvPicPr>
          <p:cNvPr id="24578" name="Picture 2" descr="keyboard bl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4441797"/>
            <a:ext cx="4896544" cy="1811721"/>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Afficher l'image d'orig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4509120"/>
            <a:ext cx="1993404" cy="16611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635896" y="2852936"/>
            <a:ext cx="2808312" cy="1368152"/>
          </a:xfrm>
          <a:prstGeom prst="wedgeRectCallout">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a:solidFill>
                  <a:schemeClr val="tx1"/>
                </a:solidFill>
              </a:rPr>
              <a:t>Je devrais pouvoir faire autant de choses que toi sur internet !</a:t>
            </a:r>
          </a:p>
        </p:txBody>
      </p:sp>
      <p:sp>
        <p:nvSpPr>
          <p:cNvPr id="9" name="Rectangle 8"/>
          <p:cNvSpPr/>
          <p:nvPr/>
        </p:nvSpPr>
        <p:spPr>
          <a:xfrm>
            <a:off x="6876256" y="2886653"/>
            <a:ext cx="2016224" cy="1368152"/>
          </a:xfrm>
          <a:prstGeom prst="wedgeRectCallout">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a:solidFill>
                  <a:schemeClr val="tx1"/>
                </a:solidFill>
              </a:rPr>
              <a:t>Mais moi j’ai le </a:t>
            </a:r>
            <a:r>
              <a:rPr lang="fr-FR" sz="2000" dirty="0" err="1">
                <a:solidFill>
                  <a:schemeClr val="tx1"/>
                </a:solidFill>
              </a:rPr>
              <a:t>mouseover</a:t>
            </a:r>
            <a:r>
              <a:rPr lang="fr-FR" sz="2000" dirty="0">
                <a:solidFill>
                  <a:schemeClr val="tx1"/>
                </a:solidFill>
              </a:rPr>
              <a:t>  </a:t>
            </a:r>
            <a:r>
              <a:rPr lang="fr-FR" sz="2000" dirty="0" smtClean="0">
                <a:solidFill>
                  <a:schemeClr val="tx1"/>
                </a:solidFill>
              </a:rPr>
              <a:t>^.^</a:t>
            </a:r>
            <a:endParaRPr lang="fr-FR" sz="2000" dirty="0">
              <a:solidFill>
                <a:schemeClr val="tx1"/>
              </a:solidFill>
            </a:endParaRPr>
          </a:p>
        </p:txBody>
      </p:sp>
    </p:spTree>
    <p:extLst>
      <p:ext uri="{BB962C8B-B14F-4D97-AF65-F5344CB8AC3E}">
        <p14:creationId xmlns:p14="http://schemas.microsoft.com/office/powerpoint/2010/main" val="128962010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navigation au clavier s'effectue dans un ordre prévisible.</a:t>
            </a:r>
            <a:br>
              <a:rPr lang="fr-FR" dirty="0"/>
            </a:br>
            <a:endParaRPr lang="fr-FR" dirty="0"/>
          </a:p>
        </p:txBody>
      </p:sp>
      <p:sp>
        <p:nvSpPr>
          <p:cNvPr id="3" name="Text Placeholder 2"/>
          <p:cNvSpPr>
            <a:spLocks noGrp="1"/>
          </p:cNvSpPr>
          <p:nvPr>
            <p:ph type="body" sz="quarter" idx="13"/>
          </p:nvPr>
        </p:nvSpPr>
        <p:spPr/>
        <p:txBody>
          <a:bodyPr/>
          <a:lstStyle/>
          <a:p>
            <a:r>
              <a:rPr lang="fr-FR" dirty="0" smtClean="0"/>
              <a:t>157</a:t>
            </a:r>
            <a:endParaRPr lang="fr-FR" dirty="0"/>
          </a:p>
        </p:txBody>
      </p:sp>
      <p:sp>
        <p:nvSpPr>
          <p:cNvPr id="4" name="Rectangle 3"/>
          <p:cNvSpPr/>
          <p:nvPr/>
        </p:nvSpPr>
        <p:spPr>
          <a:xfrm>
            <a:off x="683568" y="3573016"/>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3200" dirty="0" err="1" smtClean="0">
                <a:solidFill>
                  <a:schemeClr val="dk1"/>
                </a:solidFill>
              </a:rPr>
              <a:t>tabindex</a:t>
            </a:r>
            <a:endParaRPr lang="fr-FR" sz="3200" dirty="0">
              <a:solidFill>
                <a:schemeClr val="dk1"/>
              </a:solidFill>
            </a:endParaRP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97826" y="3645024"/>
            <a:ext cx="1578030" cy="1368152"/>
          </a:xfrm>
          <a:prstGeom prst="rect">
            <a:avLst/>
          </a:prstGeom>
        </p:spPr>
      </p:pic>
    </p:spTree>
    <p:extLst>
      <p:ext uri="{BB962C8B-B14F-4D97-AF65-F5344CB8AC3E}">
        <p14:creationId xmlns:p14="http://schemas.microsoft.com/office/powerpoint/2010/main" val="3849625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site ne comporte pas de liens internes vers des pages en construction.</a:t>
            </a:r>
            <a:br>
              <a:rPr lang="fr-FR" dirty="0"/>
            </a:br>
            <a:endParaRPr lang="fr-FR" dirty="0"/>
          </a:p>
        </p:txBody>
      </p:sp>
      <p:sp>
        <p:nvSpPr>
          <p:cNvPr id="3" name="Text Placeholder 2"/>
          <p:cNvSpPr>
            <a:spLocks noGrp="1"/>
          </p:cNvSpPr>
          <p:nvPr>
            <p:ph type="body" sz="quarter" idx="13"/>
          </p:nvPr>
        </p:nvSpPr>
        <p:spPr/>
        <p:txBody>
          <a:bodyPr/>
          <a:lstStyle/>
          <a:p>
            <a:r>
              <a:rPr lang="fr-FR" dirty="0" smtClean="0"/>
              <a:t>158</a:t>
            </a:r>
            <a:endParaRPr lang="fr-FR" dirty="0"/>
          </a:p>
        </p:txBody>
      </p:sp>
      <p:pic>
        <p:nvPicPr>
          <p:cNvPr id="27650" name="Picture 2"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2636912"/>
            <a:ext cx="3295650" cy="3457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24162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Chaque page affiche une information permettant de connaître son emplacement dans l'arborescence du site.</a:t>
            </a:r>
            <a:br>
              <a:rPr lang="fr-FR" dirty="0"/>
            </a:br>
            <a:endParaRPr lang="fr-FR" dirty="0"/>
          </a:p>
        </p:txBody>
      </p:sp>
      <p:sp>
        <p:nvSpPr>
          <p:cNvPr id="3" name="Text Placeholder 2"/>
          <p:cNvSpPr>
            <a:spLocks noGrp="1"/>
          </p:cNvSpPr>
          <p:nvPr>
            <p:ph type="body" sz="quarter" idx="13"/>
          </p:nvPr>
        </p:nvSpPr>
        <p:spPr/>
        <p:txBody>
          <a:bodyPr/>
          <a:lstStyle/>
          <a:p>
            <a:r>
              <a:rPr lang="fr-FR" dirty="0" smtClean="0"/>
              <a:t>159</a:t>
            </a:r>
            <a:endParaRPr lang="fr-FR" dirty="0"/>
          </a:p>
        </p:txBody>
      </p:sp>
      <p:pic>
        <p:nvPicPr>
          <p:cNvPr id="4" name="Picture 3" descr="Capture d’écran 2015-10-04 à 01.12.4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87624" y="2996952"/>
            <a:ext cx="6756400" cy="2590800"/>
          </a:xfrm>
          <a:prstGeom prst="rect">
            <a:avLst/>
          </a:prstGeom>
        </p:spPr>
      </p:pic>
    </p:spTree>
    <p:extLst>
      <p:ext uri="{BB962C8B-B14F-4D97-AF65-F5344CB8AC3E}">
        <p14:creationId xmlns:p14="http://schemas.microsoft.com/office/powerpoint/2010/main" val="403636628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 site propose un moteur de recherche interne</a:t>
            </a:r>
          </a:p>
        </p:txBody>
      </p:sp>
      <p:sp>
        <p:nvSpPr>
          <p:cNvPr id="3" name="Espace réservé du texte 2"/>
          <p:cNvSpPr>
            <a:spLocks noGrp="1"/>
          </p:cNvSpPr>
          <p:nvPr>
            <p:ph type="body" sz="quarter" idx="13"/>
          </p:nvPr>
        </p:nvSpPr>
        <p:spPr/>
        <p:txBody>
          <a:bodyPr/>
          <a:lstStyle/>
          <a:p>
            <a:r>
              <a:rPr lang="fr-FR" dirty="0" smtClean="0"/>
              <a:t>160</a:t>
            </a:r>
            <a:endParaRPr lang="fr-FR" dirty="0"/>
          </a:p>
        </p:txBody>
      </p:sp>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943" y="2204864"/>
            <a:ext cx="7350596" cy="4063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157558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page des résultats de recherche indique le nombre de résultats, le nombre de pages de résultats, et le nombre de résultats par page.</a:t>
            </a:r>
            <a:br>
              <a:rPr lang="fr-FR" dirty="0"/>
            </a:br>
            <a:endParaRPr lang="fr-FR" dirty="0"/>
          </a:p>
        </p:txBody>
      </p:sp>
      <p:sp>
        <p:nvSpPr>
          <p:cNvPr id="3" name="Text Placeholder 2"/>
          <p:cNvSpPr>
            <a:spLocks noGrp="1"/>
          </p:cNvSpPr>
          <p:nvPr>
            <p:ph type="body" sz="quarter" idx="13"/>
          </p:nvPr>
        </p:nvSpPr>
        <p:spPr/>
        <p:txBody>
          <a:bodyPr/>
          <a:lstStyle/>
          <a:p>
            <a:r>
              <a:rPr lang="fr-FR" dirty="0" smtClean="0"/>
              <a:t>161</a:t>
            </a:r>
            <a:endParaRPr lang="fr-FR" dirty="0"/>
          </a:p>
        </p:txBody>
      </p:sp>
      <p:pic>
        <p:nvPicPr>
          <p:cNvPr id="4" name="Picture 3" descr="Capture d’écran 2015-10-04 à 21.06.48.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9552" y="4221088"/>
            <a:ext cx="6375400" cy="1511300"/>
          </a:xfrm>
          <a:prstGeom prst="rect">
            <a:avLst/>
          </a:prstGeom>
        </p:spPr>
      </p:pic>
      <p:pic>
        <p:nvPicPr>
          <p:cNvPr id="5" name="Picture 4" descr="Capture d’écran 2015-10-04 à 21.06.58.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67744" y="2924944"/>
            <a:ext cx="6438900" cy="1104900"/>
          </a:xfrm>
          <a:prstGeom prst="rect">
            <a:avLst/>
          </a:prstGeom>
        </p:spPr>
      </p:pic>
    </p:spTree>
    <p:extLst>
      <p:ext uri="{BB962C8B-B14F-4D97-AF65-F5344CB8AC3E}">
        <p14:creationId xmlns:p14="http://schemas.microsoft.com/office/powerpoint/2010/main" val="294815823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Chaque page de résultats de recherche peut être atteint via une adresse Web</a:t>
            </a:r>
          </a:p>
        </p:txBody>
      </p:sp>
      <p:sp>
        <p:nvSpPr>
          <p:cNvPr id="3" name="Espace réservé du texte 2"/>
          <p:cNvSpPr>
            <a:spLocks noGrp="1"/>
          </p:cNvSpPr>
          <p:nvPr>
            <p:ph type="body" sz="quarter" idx="13"/>
          </p:nvPr>
        </p:nvSpPr>
        <p:spPr/>
        <p:txBody>
          <a:bodyPr/>
          <a:lstStyle/>
          <a:p>
            <a:r>
              <a:rPr lang="fr-FR" dirty="0" smtClean="0"/>
              <a:t>162</a:t>
            </a:r>
            <a:endParaRPr lang="fr-FR"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372527"/>
            <a:ext cx="5721648" cy="430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161555"/>
            <a:ext cx="6794162" cy="763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976440" y="2372527"/>
            <a:ext cx="2107728" cy="336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3347864" y="3962084"/>
            <a:ext cx="1053864" cy="336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3049280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Un plan du site est accessible depuis chaque page</a:t>
            </a:r>
          </a:p>
        </p:txBody>
      </p:sp>
      <p:sp>
        <p:nvSpPr>
          <p:cNvPr id="3" name="Espace réservé du texte 2"/>
          <p:cNvSpPr>
            <a:spLocks noGrp="1"/>
          </p:cNvSpPr>
          <p:nvPr>
            <p:ph type="body" sz="quarter" idx="13"/>
          </p:nvPr>
        </p:nvSpPr>
        <p:spPr/>
        <p:txBody>
          <a:bodyPr/>
          <a:lstStyle/>
          <a:p>
            <a:r>
              <a:rPr lang="fr-FR" dirty="0" smtClean="0"/>
              <a:t>163</a:t>
            </a:r>
            <a:endParaRPr lang="fr-FR" dirty="0"/>
          </a:p>
        </p:txBody>
      </p:sp>
    </p:spTree>
    <p:extLst>
      <p:ext uri="{BB962C8B-B14F-4D97-AF65-F5344CB8AC3E}">
        <p14:creationId xmlns:p14="http://schemas.microsoft.com/office/powerpoint/2010/main" val="8726011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site n'impose pas de redirection ou de rafraîchissement automatique côté client.</a:t>
            </a:r>
          </a:p>
        </p:txBody>
      </p:sp>
      <p:sp>
        <p:nvSpPr>
          <p:cNvPr id="3" name="Text Placeholder 2"/>
          <p:cNvSpPr>
            <a:spLocks noGrp="1"/>
          </p:cNvSpPr>
          <p:nvPr>
            <p:ph type="body" sz="quarter" idx="13"/>
          </p:nvPr>
        </p:nvSpPr>
        <p:spPr/>
        <p:txBody>
          <a:bodyPr/>
          <a:lstStyle/>
          <a:p>
            <a:r>
              <a:rPr lang="fr-FR" dirty="0" smtClean="0"/>
              <a:t>14</a:t>
            </a:r>
            <a:endParaRPr lang="fr-FR" dirty="0"/>
          </a:p>
        </p:txBody>
      </p:sp>
      <p:sp>
        <p:nvSpPr>
          <p:cNvPr id="5" name="Rectangle 4"/>
          <p:cNvSpPr/>
          <p:nvPr/>
        </p:nvSpPr>
        <p:spPr>
          <a:xfrm>
            <a:off x="1259632" y="3212976"/>
            <a:ext cx="5688632" cy="1200329"/>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s-ES_tradnl" sz="3600" dirty="0">
                <a:solidFill>
                  <a:schemeClr val="dk1"/>
                </a:solidFill>
              </a:rPr>
              <a:t>http-</a:t>
            </a:r>
            <a:r>
              <a:rPr lang="es-ES_tradnl" sz="3600" dirty="0" err="1">
                <a:solidFill>
                  <a:schemeClr val="dk1"/>
                </a:solidFill>
              </a:rPr>
              <a:t>equiv</a:t>
            </a:r>
            <a:r>
              <a:rPr lang="es-ES_tradnl" sz="3600" dirty="0">
                <a:solidFill>
                  <a:schemeClr val="dk1"/>
                </a:solidFill>
              </a:rPr>
              <a:t>="</a:t>
            </a:r>
            <a:r>
              <a:rPr lang="es-ES_tradnl" sz="3600" dirty="0" err="1">
                <a:solidFill>
                  <a:schemeClr val="dk1"/>
                </a:solidFill>
              </a:rPr>
              <a:t>refresh</a:t>
            </a:r>
            <a:r>
              <a:rPr lang="es-ES_tradnl" sz="3600" dirty="0">
                <a:solidFill>
                  <a:schemeClr val="dk1"/>
                </a:solidFill>
              </a:rPr>
              <a:t>"</a:t>
            </a:r>
            <a:endParaRPr lang="fr-FR" sz="3600" dirty="0">
              <a:solidFill>
                <a:schemeClr val="dk1"/>
              </a:solidFill>
            </a:endParaRPr>
          </a:p>
        </p:txBody>
      </p:sp>
      <p:grpSp>
        <p:nvGrpSpPr>
          <p:cNvPr id="9" name="Group 8"/>
          <p:cNvGrpSpPr/>
          <p:nvPr/>
        </p:nvGrpSpPr>
        <p:grpSpPr>
          <a:xfrm>
            <a:off x="3131840" y="2708920"/>
            <a:ext cx="2160000" cy="2160000"/>
            <a:chOff x="3131840" y="2708920"/>
            <a:chExt cx="2160000" cy="2160000"/>
          </a:xfrm>
        </p:grpSpPr>
        <p:sp>
          <p:nvSpPr>
            <p:cNvPr id="6" name="Oval 5"/>
            <p:cNvSpPr/>
            <p:nvPr/>
          </p:nvSpPr>
          <p:spPr>
            <a:xfrm>
              <a:off x="3131840" y="2708920"/>
              <a:ext cx="2160000" cy="2160000"/>
            </a:xfrm>
            <a:prstGeom prst="ellipse">
              <a:avLst/>
            </a:prstGeom>
            <a:noFill/>
            <a:ln w="2540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8" name="Straight Connector 7"/>
            <p:cNvCxnSpPr>
              <a:endCxn id="6" idx="5"/>
            </p:cNvCxnSpPr>
            <p:nvPr/>
          </p:nvCxnSpPr>
          <p:spPr>
            <a:xfrm>
              <a:off x="3563888" y="2996952"/>
              <a:ext cx="1411627" cy="1555643"/>
            </a:xfrm>
            <a:prstGeom prst="line">
              <a:avLst/>
            </a:prstGeom>
            <a:noFill/>
            <a:ln w="254000" cmpd="sng">
              <a:solidFill>
                <a:srgbClr val="FF0000"/>
              </a:solidFill>
            </a:ln>
            <a:effectLst/>
          </p:spPr>
          <p:style>
            <a:lnRef idx="1">
              <a:schemeClr val="accent1"/>
            </a:lnRef>
            <a:fillRef idx="3">
              <a:schemeClr val="accent1"/>
            </a:fillRef>
            <a:effectRef idx="2">
              <a:schemeClr val="accent1"/>
            </a:effectRef>
            <a:fontRef idx="minor">
              <a:schemeClr val="lt1"/>
            </a:fontRef>
          </p:style>
        </p:cxnSp>
      </p:grpSp>
    </p:spTree>
    <p:extLst>
      <p:ext uri="{BB962C8B-B14F-4D97-AF65-F5344CB8AC3E}">
        <p14:creationId xmlns:p14="http://schemas.microsoft.com/office/powerpoint/2010/main" val="281671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300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blocs de navigation de même nature sont affichés aux mêmes emplacements sur toutes les pages.</a:t>
            </a:r>
          </a:p>
        </p:txBody>
      </p:sp>
      <p:sp>
        <p:nvSpPr>
          <p:cNvPr id="3" name="Text Placeholder 2"/>
          <p:cNvSpPr>
            <a:spLocks noGrp="1"/>
          </p:cNvSpPr>
          <p:nvPr>
            <p:ph type="body" sz="quarter" idx="13"/>
          </p:nvPr>
        </p:nvSpPr>
        <p:spPr/>
        <p:txBody>
          <a:bodyPr/>
          <a:lstStyle/>
          <a:p>
            <a:r>
              <a:rPr lang="fr-FR" dirty="0" smtClean="0"/>
              <a:t>164</a:t>
            </a:r>
            <a:endParaRPr lang="fr-FR" dirty="0"/>
          </a:p>
        </p:txBody>
      </p:sp>
    </p:spTree>
    <p:extLst>
      <p:ext uri="{BB962C8B-B14F-4D97-AF65-F5344CB8AC3E}">
        <p14:creationId xmlns:p14="http://schemas.microsoft.com/office/powerpoint/2010/main" val="220572652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icônes de navigation sont accompagnées d'une légende explicite.</a:t>
            </a:r>
            <a:br>
              <a:rPr lang="fr-FR" dirty="0"/>
            </a:br>
            <a:endParaRPr lang="fr-FR" dirty="0"/>
          </a:p>
        </p:txBody>
      </p:sp>
      <p:sp>
        <p:nvSpPr>
          <p:cNvPr id="3" name="Text Placeholder 2"/>
          <p:cNvSpPr>
            <a:spLocks noGrp="1"/>
          </p:cNvSpPr>
          <p:nvPr>
            <p:ph type="body" sz="quarter" idx="13"/>
          </p:nvPr>
        </p:nvSpPr>
        <p:spPr/>
        <p:txBody>
          <a:bodyPr/>
          <a:lstStyle/>
          <a:p>
            <a:r>
              <a:rPr lang="fr-FR" dirty="0" smtClean="0"/>
              <a:t>165</a:t>
            </a:r>
            <a:endParaRPr lang="fr-FR" dirty="0"/>
          </a:p>
        </p:txBody>
      </p:sp>
      <p:pic>
        <p:nvPicPr>
          <p:cNvPr id="5" name="Picture 4" descr="Capture d’écran 2015-10-04 à 21.01.34.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39952" y="4509120"/>
            <a:ext cx="4127500" cy="889000"/>
          </a:xfrm>
          <a:prstGeom prst="rect">
            <a:avLst/>
          </a:prstGeom>
        </p:spPr>
      </p:pic>
      <p:pic>
        <p:nvPicPr>
          <p:cNvPr id="6" name="Picture 5" descr="Capture d’écran 2015-10-04 à 21.02.17.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3608" y="4221088"/>
            <a:ext cx="2286000" cy="1600200"/>
          </a:xfrm>
          <a:prstGeom prst="rect">
            <a:avLst/>
          </a:prstGeom>
        </p:spPr>
      </p:pic>
    </p:spTree>
    <p:extLst>
      <p:ext uri="{BB962C8B-B14F-4D97-AF65-F5344CB8AC3E}">
        <p14:creationId xmlns:p14="http://schemas.microsoft.com/office/powerpoint/2010/main" val="336985409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liens provoquant l'ouverture d'un logiciel externe ont un libellé </a:t>
            </a:r>
            <a:r>
              <a:rPr lang="fr-FR" dirty="0" smtClean="0"/>
              <a:t>explicite</a:t>
            </a:r>
            <a:endParaRPr lang="fr-FR" dirty="0"/>
          </a:p>
        </p:txBody>
      </p:sp>
      <p:sp>
        <p:nvSpPr>
          <p:cNvPr id="3" name="Text Placeholder 2"/>
          <p:cNvSpPr>
            <a:spLocks noGrp="1"/>
          </p:cNvSpPr>
          <p:nvPr>
            <p:ph type="body" sz="quarter" idx="13"/>
          </p:nvPr>
        </p:nvSpPr>
        <p:spPr/>
        <p:txBody>
          <a:bodyPr/>
          <a:lstStyle/>
          <a:p>
            <a:r>
              <a:rPr lang="fr-FR" dirty="0" smtClean="0"/>
              <a:t>166</a:t>
            </a:r>
            <a:endParaRPr lang="fr-FR" dirty="0"/>
          </a:p>
        </p:txBody>
      </p:sp>
    </p:spTree>
    <p:extLst>
      <p:ext uri="{BB962C8B-B14F-4D97-AF65-F5344CB8AC3E}">
        <p14:creationId xmlns:p14="http://schemas.microsoft.com/office/powerpoint/2010/main" val="280588719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Si le site n'est pas réservé à un public spécifique, l'accès aux contenus est immédiat.</a:t>
            </a:r>
          </a:p>
        </p:txBody>
      </p:sp>
      <p:sp>
        <p:nvSpPr>
          <p:cNvPr id="3" name="Text Placeholder 2"/>
          <p:cNvSpPr>
            <a:spLocks noGrp="1"/>
          </p:cNvSpPr>
          <p:nvPr>
            <p:ph type="body" sz="quarter" idx="13"/>
          </p:nvPr>
        </p:nvSpPr>
        <p:spPr/>
        <p:txBody>
          <a:bodyPr/>
          <a:lstStyle/>
          <a:p>
            <a:r>
              <a:rPr lang="fr-FR" dirty="0" smtClean="0"/>
              <a:t>167</a:t>
            </a:r>
            <a:endParaRPr lang="fr-FR" dirty="0"/>
          </a:p>
        </p:txBody>
      </p:sp>
    </p:spTree>
    <p:extLst>
      <p:ext uri="{BB962C8B-B14F-4D97-AF65-F5344CB8AC3E}">
        <p14:creationId xmlns:p14="http://schemas.microsoft.com/office/powerpoint/2010/main" val="255307453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Chaque page contient des liens d'accès rapide placés au début du code source.</a:t>
            </a:r>
            <a:br>
              <a:rPr lang="fr-FR" dirty="0"/>
            </a:br>
            <a:endParaRPr lang="fr-FR" dirty="0"/>
          </a:p>
        </p:txBody>
      </p:sp>
      <p:sp>
        <p:nvSpPr>
          <p:cNvPr id="3" name="Text Placeholder 2"/>
          <p:cNvSpPr>
            <a:spLocks noGrp="1"/>
          </p:cNvSpPr>
          <p:nvPr>
            <p:ph type="body" sz="quarter" idx="13"/>
          </p:nvPr>
        </p:nvSpPr>
        <p:spPr/>
        <p:txBody>
          <a:bodyPr/>
          <a:lstStyle/>
          <a:p>
            <a:r>
              <a:rPr lang="fr-FR" dirty="0" smtClean="0"/>
              <a:t>168</a:t>
            </a:r>
            <a:endParaRPr lang="fr-FR" dirty="0"/>
          </a:p>
        </p:txBody>
      </p:sp>
      <p:pic>
        <p:nvPicPr>
          <p:cNvPr id="4" name="Picture 3" descr="Capture d’écran 2015-10-04 à 21.04.03.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5536" y="2132856"/>
            <a:ext cx="7823200" cy="3187700"/>
          </a:xfrm>
          <a:prstGeom prst="rect">
            <a:avLst/>
          </a:prstGeom>
        </p:spPr>
      </p:pic>
      <p:pic>
        <p:nvPicPr>
          <p:cNvPr id="7" name="Picture 6" descr="Capture d’écran 2015-10-04 à 21.05.05.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59632" y="3501008"/>
            <a:ext cx="7391400" cy="2959100"/>
          </a:xfrm>
          <a:prstGeom prst="rect">
            <a:avLst/>
          </a:prstGeom>
        </p:spPr>
      </p:pic>
    </p:spTree>
    <p:extLst>
      <p:ext uri="{BB962C8B-B14F-4D97-AF65-F5344CB8AC3E}">
        <p14:creationId xmlns:p14="http://schemas.microsoft.com/office/powerpoint/2010/main" val="390553214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0366"/>
            <a:ext cx="9144000" cy="6868365"/>
          </a:xfrm>
          <a:prstGeom prst="rect">
            <a:avLst/>
          </a:prstGeom>
        </p:spPr>
      </p:pic>
      <p:sp>
        <p:nvSpPr>
          <p:cNvPr id="4" name="Title 3"/>
          <p:cNvSpPr>
            <a:spLocks noGrp="1"/>
          </p:cNvSpPr>
          <p:nvPr>
            <p:ph type="ctrTitle"/>
          </p:nvPr>
        </p:nvSpPr>
        <p:spPr/>
        <p:txBody>
          <a:bodyPr/>
          <a:lstStyle/>
          <a:p>
            <a:r>
              <a:rPr lang="fr-FR" dirty="0" smtClean="0"/>
              <a:t>Newsletter</a:t>
            </a:r>
            <a:endParaRPr lang="fr-FR" dirty="0"/>
          </a:p>
        </p:txBody>
      </p:sp>
      <p:sp>
        <p:nvSpPr>
          <p:cNvPr id="7" name="Rectangle 6"/>
          <p:cNvSpPr/>
          <p:nvPr/>
        </p:nvSpPr>
        <p:spPr>
          <a:xfrm>
            <a:off x="0" y="0"/>
            <a:ext cx="9144000" cy="4766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Formation Qualité</a:t>
            </a:r>
            <a:endParaRPr lang="fr-FR" dirty="0"/>
          </a:p>
        </p:txBody>
      </p:sp>
    </p:spTree>
    <p:extLst>
      <p:ext uri="{BB962C8B-B14F-4D97-AF65-F5344CB8AC3E}">
        <p14:creationId xmlns:p14="http://schemas.microsoft.com/office/powerpoint/2010/main" val="257549177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Un lien de désinscription est présent dans chaque newsletter.</a:t>
            </a:r>
          </a:p>
        </p:txBody>
      </p:sp>
      <p:sp>
        <p:nvSpPr>
          <p:cNvPr id="3" name="Text Placeholder 2"/>
          <p:cNvSpPr>
            <a:spLocks noGrp="1"/>
          </p:cNvSpPr>
          <p:nvPr>
            <p:ph type="body" sz="quarter" idx="13"/>
          </p:nvPr>
        </p:nvSpPr>
        <p:spPr/>
        <p:txBody>
          <a:bodyPr/>
          <a:lstStyle/>
          <a:p>
            <a:r>
              <a:rPr lang="fr-FR" dirty="0" smtClean="0"/>
              <a:t>169</a:t>
            </a:r>
          </a:p>
          <a:p>
            <a:endParaRPr lang="fr-FR" dirty="0"/>
          </a:p>
        </p:txBody>
      </p:sp>
      <p:pic>
        <p:nvPicPr>
          <p:cNvPr id="4" name="Picture 3" descr="Capture d’écran 2015-10-04 à 21.18.01.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03648" y="3140968"/>
            <a:ext cx="5892800" cy="1231900"/>
          </a:xfrm>
          <a:prstGeom prst="rect">
            <a:avLst/>
          </a:prstGeom>
        </p:spPr>
      </p:pic>
      <p:pic>
        <p:nvPicPr>
          <p:cNvPr id="5" name="Picture 4" descr="Capture d’écran 2015-10-04 à 21.18.31.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7504" y="5085184"/>
            <a:ext cx="8013700" cy="711200"/>
          </a:xfrm>
          <a:prstGeom prst="rect">
            <a:avLst/>
          </a:prstGeom>
        </p:spPr>
      </p:pic>
    </p:spTree>
    <p:extLst>
      <p:ext uri="{BB962C8B-B14F-4D97-AF65-F5344CB8AC3E}">
        <p14:creationId xmlns:p14="http://schemas.microsoft.com/office/powerpoint/2010/main" val="118294150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La désinscription depuis une newsletter ne demande pas de confirmation par courriel</a:t>
            </a:r>
          </a:p>
        </p:txBody>
      </p:sp>
      <p:sp>
        <p:nvSpPr>
          <p:cNvPr id="3" name="Espace réservé du texte 2"/>
          <p:cNvSpPr>
            <a:spLocks noGrp="1"/>
          </p:cNvSpPr>
          <p:nvPr>
            <p:ph type="body" sz="quarter" idx="13"/>
          </p:nvPr>
        </p:nvSpPr>
        <p:spPr/>
        <p:txBody>
          <a:bodyPr/>
          <a:lstStyle/>
          <a:p>
            <a:r>
              <a:rPr lang="fr-FR" dirty="0" smtClean="0"/>
              <a:t>170</a:t>
            </a:r>
            <a:endParaRPr lang="fr-FR" dirty="0"/>
          </a:p>
        </p:txBody>
      </p:sp>
    </p:spTree>
    <p:extLst>
      <p:ext uri="{BB962C8B-B14F-4D97-AF65-F5344CB8AC3E}">
        <p14:creationId xmlns:p14="http://schemas.microsoft.com/office/powerpoint/2010/main" val="111112223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L'inscription aux newsletters est soumise à un processus de confirmation</a:t>
            </a:r>
          </a:p>
        </p:txBody>
      </p:sp>
      <p:sp>
        <p:nvSpPr>
          <p:cNvPr id="3" name="Espace réservé du texte 2"/>
          <p:cNvSpPr>
            <a:spLocks noGrp="1"/>
          </p:cNvSpPr>
          <p:nvPr>
            <p:ph type="body" sz="quarter" idx="13"/>
          </p:nvPr>
        </p:nvSpPr>
        <p:spPr/>
        <p:txBody>
          <a:bodyPr/>
          <a:lstStyle/>
          <a:p>
            <a:r>
              <a:rPr lang="fr-FR" dirty="0" smtClean="0"/>
              <a:t>171</a:t>
            </a:r>
            <a:endParaRPr lang="fr-FR" dirty="0"/>
          </a:p>
        </p:txBody>
      </p:sp>
    </p:spTree>
    <p:extLst>
      <p:ext uri="{BB962C8B-B14F-4D97-AF65-F5344CB8AC3E}">
        <p14:creationId xmlns:p14="http://schemas.microsoft.com/office/powerpoint/2010/main" val="92799675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désinscription aux newsletters est possible depuis le site</a:t>
            </a:r>
            <a:br>
              <a:rPr lang="fr-FR" dirty="0"/>
            </a:br>
            <a:endParaRPr lang="fr-FR" dirty="0"/>
          </a:p>
        </p:txBody>
      </p:sp>
      <p:sp>
        <p:nvSpPr>
          <p:cNvPr id="3" name="Text Placeholder 2"/>
          <p:cNvSpPr>
            <a:spLocks noGrp="1"/>
          </p:cNvSpPr>
          <p:nvPr>
            <p:ph type="body" sz="quarter" idx="13"/>
          </p:nvPr>
        </p:nvSpPr>
        <p:spPr/>
        <p:txBody>
          <a:bodyPr/>
          <a:lstStyle/>
          <a:p>
            <a:r>
              <a:rPr lang="fr-FR" dirty="0" smtClean="0"/>
              <a:t>172</a:t>
            </a:r>
            <a:endParaRPr lang="fr-FR" dirty="0"/>
          </a:p>
        </p:txBody>
      </p:sp>
      <p:pic>
        <p:nvPicPr>
          <p:cNvPr id="4" name="Picture 3" descr="Capture d’écran 2015-10-04 à 21.27.07.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59632" y="2060848"/>
            <a:ext cx="5067300" cy="3670300"/>
          </a:xfrm>
          <a:prstGeom prst="rect">
            <a:avLst/>
          </a:prstGeom>
        </p:spPr>
      </p:pic>
    </p:spTree>
    <p:extLst>
      <p:ext uri="{BB962C8B-B14F-4D97-AF65-F5344CB8AC3E}">
        <p14:creationId xmlns:p14="http://schemas.microsoft.com/office/powerpoint/2010/main" val="28049156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dates sont présentées dans des formats explicites</a:t>
            </a:r>
            <a:br>
              <a:rPr lang="fr-FR" dirty="0"/>
            </a:br>
            <a:endParaRPr lang="fr-FR" dirty="0"/>
          </a:p>
        </p:txBody>
      </p:sp>
      <p:sp>
        <p:nvSpPr>
          <p:cNvPr id="3" name="Text Placeholder 2"/>
          <p:cNvSpPr>
            <a:spLocks noGrp="1"/>
          </p:cNvSpPr>
          <p:nvPr>
            <p:ph type="body" sz="quarter" idx="13"/>
          </p:nvPr>
        </p:nvSpPr>
        <p:spPr/>
        <p:txBody>
          <a:bodyPr/>
          <a:lstStyle/>
          <a:p>
            <a:r>
              <a:rPr lang="fr-FR" dirty="0" smtClean="0"/>
              <a:t>15</a:t>
            </a:r>
            <a:endParaRPr lang="fr-FR"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536" y="4725144"/>
            <a:ext cx="1481584" cy="1481584"/>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4288" y="4725144"/>
            <a:ext cx="1481584" cy="1481584"/>
          </a:xfrm>
          <a:prstGeom prst="rect">
            <a:avLst/>
          </a:prstGeom>
        </p:spPr>
      </p:pic>
      <p:sp>
        <p:nvSpPr>
          <p:cNvPr id="7" name="Rectangle 6"/>
          <p:cNvSpPr/>
          <p:nvPr/>
        </p:nvSpPr>
        <p:spPr>
          <a:xfrm>
            <a:off x="1259632" y="3212976"/>
            <a:ext cx="5688632" cy="1200329"/>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s-ES_tradnl" sz="3600" dirty="0" smtClean="0"/>
              <a:t>1/8/2016</a:t>
            </a:r>
            <a:endParaRPr lang="fr-FR" sz="3600" dirty="0">
              <a:solidFill>
                <a:schemeClr val="dk1"/>
              </a:solidFill>
            </a:endParaRPr>
          </a:p>
        </p:txBody>
      </p:sp>
      <p:sp>
        <p:nvSpPr>
          <p:cNvPr id="8" name="Rectangular Callout 7"/>
          <p:cNvSpPr/>
          <p:nvPr/>
        </p:nvSpPr>
        <p:spPr>
          <a:xfrm>
            <a:off x="1979712" y="5085184"/>
            <a:ext cx="2232248" cy="1296144"/>
          </a:xfrm>
          <a:prstGeom prst="wedgeRectCallout">
            <a:avLst>
              <a:gd name="adj1" fmla="val -63267"/>
              <a:gd name="adj2" fmla="val -33815"/>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C’st le 1</a:t>
            </a:r>
            <a:r>
              <a:rPr lang="fr-FR" sz="2000" baseline="30000" dirty="0" smtClean="0">
                <a:solidFill>
                  <a:schemeClr val="tx1"/>
                </a:solidFill>
              </a:rPr>
              <a:t>er</a:t>
            </a:r>
            <a:r>
              <a:rPr lang="fr-FR" sz="2000" dirty="0" smtClean="0">
                <a:solidFill>
                  <a:schemeClr val="tx1"/>
                </a:solidFill>
              </a:rPr>
              <a:t> Aout ? </a:t>
            </a:r>
            <a:endParaRPr lang="fr-FR" sz="2000" dirty="0">
              <a:solidFill>
                <a:schemeClr val="tx1"/>
              </a:solidFill>
            </a:endParaRPr>
          </a:p>
        </p:txBody>
      </p:sp>
      <p:sp>
        <p:nvSpPr>
          <p:cNvPr id="9" name="Rectangular Callout 8"/>
          <p:cNvSpPr/>
          <p:nvPr/>
        </p:nvSpPr>
        <p:spPr>
          <a:xfrm>
            <a:off x="4716016" y="5085184"/>
            <a:ext cx="2232248" cy="1296144"/>
          </a:xfrm>
          <a:prstGeom prst="wedgeRectCallout">
            <a:avLst>
              <a:gd name="adj1" fmla="val 61142"/>
              <a:gd name="adj2" fmla="val -33815"/>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err="1" smtClean="0">
                <a:solidFill>
                  <a:schemeClr val="tx1"/>
                </a:solidFill>
              </a:rPr>
              <a:t>Duh</a:t>
            </a:r>
            <a:r>
              <a:rPr lang="fr-FR" sz="2000" dirty="0" smtClean="0">
                <a:solidFill>
                  <a:schemeClr val="tx1"/>
                </a:solidFill>
              </a:rPr>
              <a:t> ! </a:t>
            </a:r>
            <a:r>
              <a:rPr lang="fr-FR" sz="2000" dirty="0" err="1" smtClean="0">
                <a:solidFill>
                  <a:schemeClr val="tx1"/>
                </a:solidFill>
              </a:rPr>
              <a:t>It’s</a:t>
            </a:r>
            <a:r>
              <a:rPr lang="fr-FR" sz="2000" dirty="0" smtClean="0">
                <a:solidFill>
                  <a:schemeClr val="tx1"/>
                </a:solidFill>
              </a:rPr>
              <a:t> the 8th of </a:t>
            </a:r>
            <a:r>
              <a:rPr lang="fr-FR" sz="2000" dirty="0" err="1" smtClean="0">
                <a:solidFill>
                  <a:schemeClr val="tx1"/>
                </a:solidFill>
              </a:rPr>
              <a:t>January</a:t>
            </a:r>
            <a:endParaRPr lang="fr-FR" sz="2000" dirty="0">
              <a:solidFill>
                <a:schemeClr val="tx1"/>
              </a:solidFill>
            </a:endParaRPr>
          </a:p>
        </p:txBody>
      </p:sp>
    </p:spTree>
    <p:extLst>
      <p:ext uri="{BB962C8B-B14F-4D97-AF65-F5344CB8AC3E}">
        <p14:creationId xmlns:p14="http://schemas.microsoft.com/office/powerpoint/2010/main" val="378615896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dernière newsletter envoyée est disponible en ligne.</a:t>
            </a:r>
          </a:p>
        </p:txBody>
      </p:sp>
      <p:sp>
        <p:nvSpPr>
          <p:cNvPr id="3" name="Text Placeholder 2"/>
          <p:cNvSpPr>
            <a:spLocks noGrp="1"/>
          </p:cNvSpPr>
          <p:nvPr>
            <p:ph type="body" sz="quarter" idx="13"/>
          </p:nvPr>
        </p:nvSpPr>
        <p:spPr/>
        <p:txBody>
          <a:bodyPr/>
          <a:lstStyle/>
          <a:p>
            <a:r>
              <a:rPr lang="fr-FR" dirty="0" smtClean="0"/>
              <a:t>173</a:t>
            </a:r>
            <a:endParaRPr lang="fr-FR" dirty="0"/>
          </a:p>
        </p:txBody>
      </p:sp>
      <p:pic>
        <p:nvPicPr>
          <p:cNvPr id="4" name="Picture 3" descr="Capture d’écran 2015-10-04 à 21.57.37.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3568" y="2420888"/>
            <a:ext cx="7740352" cy="3489718"/>
          </a:xfrm>
          <a:prstGeom prst="rect">
            <a:avLst/>
          </a:prstGeom>
        </p:spPr>
      </p:pic>
    </p:spTree>
    <p:extLst>
      <p:ext uri="{BB962C8B-B14F-4D97-AF65-F5344CB8AC3E}">
        <p14:creationId xmlns:p14="http://schemas.microsoft.com/office/powerpoint/2010/main" val="118217362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archives de newsletters sont disponibles en ligne.</a:t>
            </a:r>
          </a:p>
        </p:txBody>
      </p:sp>
      <p:sp>
        <p:nvSpPr>
          <p:cNvPr id="3" name="Text Placeholder 2"/>
          <p:cNvSpPr>
            <a:spLocks noGrp="1"/>
          </p:cNvSpPr>
          <p:nvPr>
            <p:ph type="body" sz="quarter" idx="13"/>
          </p:nvPr>
        </p:nvSpPr>
        <p:spPr/>
        <p:txBody>
          <a:bodyPr/>
          <a:lstStyle/>
          <a:p>
            <a:r>
              <a:rPr lang="fr-FR" dirty="0" smtClean="0"/>
              <a:t>174</a:t>
            </a:r>
            <a:endParaRPr lang="fr-FR" dirty="0"/>
          </a:p>
        </p:txBody>
      </p:sp>
    </p:spTree>
    <p:extLst>
      <p:ext uri="{BB962C8B-B14F-4D97-AF65-F5344CB8AC3E}">
        <p14:creationId xmlns:p14="http://schemas.microsoft.com/office/powerpoint/2010/main" val="362552974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fréquence d'envoi des newsletters est consultable avant l'abonnement.</a:t>
            </a:r>
            <a:br>
              <a:rPr lang="fr-FR" dirty="0"/>
            </a:br>
            <a:endParaRPr lang="fr-FR" dirty="0"/>
          </a:p>
        </p:txBody>
      </p:sp>
      <p:sp>
        <p:nvSpPr>
          <p:cNvPr id="3" name="Text Placeholder 2"/>
          <p:cNvSpPr>
            <a:spLocks noGrp="1"/>
          </p:cNvSpPr>
          <p:nvPr>
            <p:ph type="body" sz="quarter" idx="13"/>
          </p:nvPr>
        </p:nvSpPr>
        <p:spPr/>
        <p:txBody>
          <a:bodyPr/>
          <a:lstStyle/>
          <a:p>
            <a:r>
              <a:rPr lang="fr-FR" dirty="0" smtClean="0"/>
              <a:t>175</a:t>
            </a:r>
            <a:endParaRPr lang="fr-FR" dirty="0"/>
          </a:p>
        </p:txBody>
      </p:sp>
      <p:pic>
        <p:nvPicPr>
          <p:cNvPr id="4" name="Picture 3" descr="Capture d’écran 2015-10-04 à 21.58.24.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1640" y="2348880"/>
            <a:ext cx="5524500" cy="3225800"/>
          </a:xfrm>
          <a:prstGeom prst="rect">
            <a:avLst/>
          </a:prstGeom>
        </p:spPr>
      </p:pic>
    </p:spTree>
    <p:extLst>
      <p:ext uri="{BB962C8B-B14F-4D97-AF65-F5344CB8AC3E}">
        <p14:creationId xmlns:p14="http://schemas.microsoft.com/office/powerpoint/2010/main" val="323569495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charte graphique est cohérente sur l'ensemble du site.</a:t>
            </a:r>
            <a:br>
              <a:rPr lang="fr-FR" dirty="0"/>
            </a:br>
            <a:endParaRPr lang="fr-FR" dirty="0"/>
          </a:p>
        </p:txBody>
      </p:sp>
      <p:sp>
        <p:nvSpPr>
          <p:cNvPr id="3" name="Text Placeholder 2"/>
          <p:cNvSpPr>
            <a:spLocks noGrp="1"/>
          </p:cNvSpPr>
          <p:nvPr>
            <p:ph type="body" sz="quarter" idx="13"/>
          </p:nvPr>
        </p:nvSpPr>
        <p:spPr/>
        <p:txBody>
          <a:bodyPr/>
          <a:lstStyle/>
          <a:p>
            <a:r>
              <a:rPr lang="fr-FR" dirty="0" smtClean="0"/>
              <a:t>176</a:t>
            </a:r>
            <a:endParaRPr lang="fr-FR" dirty="0"/>
          </a:p>
        </p:txBody>
      </p:sp>
    </p:spTree>
    <p:extLst>
      <p:ext uri="{BB962C8B-B14F-4D97-AF65-F5344CB8AC3E}">
        <p14:creationId xmlns:p14="http://schemas.microsoft.com/office/powerpoint/2010/main" val="379742919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taille des polices destinées à l'affichage écran est exprimée en taille variable et non en taille fixe.</a:t>
            </a:r>
            <a:br>
              <a:rPr lang="fr-FR" dirty="0"/>
            </a:br>
            <a:endParaRPr lang="fr-FR" dirty="0"/>
          </a:p>
        </p:txBody>
      </p:sp>
      <p:sp>
        <p:nvSpPr>
          <p:cNvPr id="3" name="Text Placeholder 2"/>
          <p:cNvSpPr>
            <a:spLocks noGrp="1"/>
          </p:cNvSpPr>
          <p:nvPr>
            <p:ph type="body" sz="quarter" idx="13"/>
          </p:nvPr>
        </p:nvSpPr>
        <p:spPr/>
        <p:txBody>
          <a:bodyPr/>
          <a:lstStyle/>
          <a:p>
            <a:r>
              <a:rPr lang="fr-FR" dirty="0" smtClean="0"/>
              <a:t>177</a:t>
            </a:r>
            <a:endParaRPr lang="fr-FR" dirty="0"/>
          </a:p>
        </p:txBody>
      </p:sp>
      <p:sp>
        <p:nvSpPr>
          <p:cNvPr id="4" name="Rectangle 3"/>
          <p:cNvSpPr/>
          <p:nvPr/>
        </p:nvSpPr>
        <p:spPr>
          <a:xfrm>
            <a:off x="683568" y="3284984"/>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3200" dirty="0" smtClean="0">
                <a:solidFill>
                  <a:schemeClr val="dk1"/>
                </a:solidFill>
              </a:rPr>
              <a:t>I 			</a:t>
            </a:r>
            <a:r>
              <a:rPr lang="fr-FR" sz="3200" dirty="0" err="1" smtClean="0">
                <a:solidFill>
                  <a:schemeClr val="dk1"/>
                </a:solidFill>
              </a:rPr>
              <a:t>em</a:t>
            </a:r>
            <a:r>
              <a:rPr lang="fr-FR" sz="3200" dirty="0" smtClean="0">
                <a:solidFill>
                  <a:schemeClr val="dk1"/>
                </a:solidFill>
              </a:rPr>
              <a:t>, %</a:t>
            </a:r>
            <a:endParaRPr lang="fr-FR" sz="3200" dirty="0">
              <a:solidFill>
                <a:schemeClr val="dk1"/>
              </a:solidFill>
            </a:endParaRPr>
          </a:p>
        </p:txBody>
      </p:sp>
      <p:sp>
        <p:nvSpPr>
          <p:cNvPr id="5" name="Heart 4"/>
          <p:cNvSpPr/>
          <p:nvPr/>
        </p:nvSpPr>
        <p:spPr>
          <a:xfrm>
            <a:off x="3707904" y="3645024"/>
            <a:ext cx="1152128" cy="936104"/>
          </a:xfrm>
          <a:prstGeom prst="heart">
            <a:avLst/>
          </a:prstGeom>
          <a:solidFill>
            <a:srgbClr val="E23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4992220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site propose au moins une feuille de styles dédiée à l'impression.</a:t>
            </a:r>
            <a:br>
              <a:rPr lang="fr-FR" dirty="0"/>
            </a:br>
            <a:endParaRPr lang="fr-FR" dirty="0"/>
          </a:p>
        </p:txBody>
      </p:sp>
      <p:sp>
        <p:nvSpPr>
          <p:cNvPr id="3" name="Text Placeholder 2"/>
          <p:cNvSpPr>
            <a:spLocks noGrp="1"/>
          </p:cNvSpPr>
          <p:nvPr>
            <p:ph type="body" sz="quarter" idx="13"/>
          </p:nvPr>
        </p:nvSpPr>
        <p:spPr/>
        <p:txBody>
          <a:bodyPr/>
          <a:lstStyle/>
          <a:p>
            <a:r>
              <a:rPr lang="fr-FR" dirty="0" smtClean="0"/>
              <a:t>178</a:t>
            </a:r>
            <a:endParaRPr lang="fr-FR" dirty="0"/>
          </a:p>
        </p:txBody>
      </p:sp>
      <p:pic>
        <p:nvPicPr>
          <p:cNvPr id="4" name="Picture 3" descr="Capture d’écran 2015-10-04 à 00.33.32.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31640" y="2492896"/>
            <a:ext cx="6228184" cy="3580600"/>
          </a:xfrm>
          <a:prstGeom prst="rect">
            <a:avLst/>
          </a:prstGeom>
        </p:spPr>
      </p:pic>
    </p:spTree>
    <p:extLst>
      <p:ext uri="{BB962C8B-B14F-4D97-AF65-F5344CB8AC3E}">
        <p14:creationId xmlns:p14="http://schemas.microsoft.com/office/powerpoint/2010/main" val="396310387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contenu de chaque page est disponible à l'impression sans blocs de navigation.</a:t>
            </a:r>
          </a:p>
        </p:txBody>
      </p:sp>
      <p:sp>
        <p:nvSpPr>
          <p:cNvPr id="3" name="Text Placeholder 2"/>
          <p:cNvSpPr>
            <a:spLocks noGrp="1"/>
          </p:cNvSpPr>
          <p:nvPr>
            <p:ph type="body" sz="quarter" idx="13"/>
          </p:nvPr>
        </p:nvSpPr>
        <p:spPr/>
        <p:txBody>
          <a:bodyPr/>
          <a:lstStyle/>
          <a:p>
            <a:r>
              <a:rPr lang="fr-FR" dirty="0" smtClean="0"/>
              <a:t>179</a:t>
            </a:r>
            <a:endParaRPr lang="fr-FR" dirty="0"/>
          </a:p>
        </p:txBody>
      </p:sp>
    </p:spTree>
    <p:extLst>
      <p:ext uri="{BB962C8B-B14F-4D97-AF65-F5344CB8AC3E}">
        <p14:creationId xmlns:p14="http://schemas.microsoft.com/office/powerpoint/2010/main" val="363052195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Une famille générique de police est indiquée comme dernier élément de substitution.</a:t>
            </a:r>
            <a:br>
              <a:rPr lang="fr-FR" dirty="0"/>
            </a:br>
            <a:endParaRPr lang="fr-FR" dirty="0"/>
          </a:p>
        </p:txBody>
      </p:sp>
      <p:sp>
        <p:nvSpPr>
          <p:cNvPr id="3" name="Text Placeholder 2"/>
          <p:cNvSpPr>
            <a:spLocks noGrp="1"/>
          </p:cNvSpPr>
          <p:nvPr>
            <p:ph type="body" sz="quarter" idx="13"/>
          </p:nvPr>
        </p:nvSpPr>
        <p:spPr/>
        <p:txBody>
          <a:bodyPr/>
          <a:lstStyle/>
          <a:p>
            <a:r>
              <a:rPr lang="fr-FR" dirty="0" smtClean="0"/>
              <a:t>180</a:t>
            </a:r>
            <a:endParaRPr lang="fr-FR" dirty="0"/>
          </a:p>
        </p:txBody>
      </p:sp>
      <p:sp>
        <p:nvSpPr>
          <p:cNvPr id="4" name="Rectangle 3"/>
          <p:cNvSpPr/>
          <p:nvPr/>
        </p:nvSpPr>
        <p:spPr>
          <a:xfrm>
            <a:off x="683568" y="3573016"/>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nl-NL" sz="2800" dirty="0"/>
              <a:t>font-family: </a:t>
            </a:r>
            <a:r>
              <a:rPr lang="nl-NL" sz="2800" dirty="0" smtClean="0"/>
              <a:t>Optima, </a:t>
            </a:r>
            <a:r>
              <a:rPr lang="nl-NL" sz="2800" dirty="0"/>
              <a:t>"</a:t>
            </a:r>
            <a:r>
              <a:rPr lang="nl-NL" sz="2800" dirty="0" err="1"/>
              <a:t>Trebuchet</a:t>
            </a:r>
            <a:r>
              <a:rPr lang="nl-NL" sz="2800" dirty="0"/>
              <a:t> MS", sans-</a:t>
            </a:r>
            <a:r>
              <a:rPr lang="nl-NL" sz="2800" dirty="0" err="1"/>
              <a:t>serif</a:t>
            </a:r>
            <a:r>
              <a:rPr lang="nl-NL" sz="2800" dirty="0"/>
              <a:t>; </a:t>
            </a:r>
            <a:endParaRPr lang="fr-FR" sz="2800" dirty="0">
              <a:solidFill>
                <a:schemeClr val="dk1"/>
              </a:solidFill>
            </a:endParaRPr>
          </a:p>
        </p:txBody>
      </p:sp>
    </p:spTree>
    <p:extLst>
      <p:ext uri="{BB962C8B-B14F-4D97-AF65-F5344CB8AC3E}">
        <p14:creationId xmlns:p14="http://schemas.microsoft.com/office/powerpoint/2010/main" val="202086402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contenus sont présentés avec un contraste suffisant par rapport à leur arrière-plan.</a:t>
            </a:r>
          </a:p>
        </p:txBody>
      </p:sp>
      <p:sp>
        <p:nvSpPr>
          <p:cNvPr id="3" name="Text Placeholder 2"/>
          <p:cNvSpPr>
            <a:spLocks noGrp="1"/>
          </p:cNvSpPr>
          <p:nvPr>
            <p:ph type="body" sz="quarter" idx="13"/>
          </p:nvPr>
        </p:nvSpPr>
        <p:spPr/>
        <p:txBody>
          <a:bodyPr/>
          <a:lstStyle/>
          <a:p>
            <a:r>
              <a:rPr lang="fr-FR" dirty="0" smtClean="0"/>
              <a:t>181</a:t>
            </a:r>
            <a:endParaRPr lang="fr-FR" dirty="0"/>
          </a:p>
        </p:txBody>
      </p:sp>
      <p:pic>
        <p:nvPicPr>
          <p:cNvPr id="4" name="Picture 3" descr="Capture d’écran 2015-10-04 à 22.03.16.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7544" y="2204864"/>
            <a:ext cx="6516216" cy="2668057"/>
          </a:xfrm>
          <a:prstGeom prst="rect">
            <a:avLst/>
          </a:prstGeom>
          <a:ln>
            <a:noFill/>
          </a:ln>
          <a:effectLst>
            <a:outerShdw blurRad="292100" dist="139700" dir="2700000" algn="tl" rotWithShape="0">
              <a:srgbClr val="333333">
                <a:alpha val="65000"/>
              </a:srgbClr>
            </a:outerShdw>
          </a:effectLst>
        </p:spPr>
      </p:pic>
      <p:pic>
        <p:nvPicPr>
          <p:cNvPr id="5" name="Picture 4" descr="Capture d’écran 2015-10-04 à 22.03.16.png"/>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267744" y="3429000"/>
            <a:ext cx="6516216" cy="2668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357683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mises en majuscules à des fins décoratives sont effectuées à l'aide des styles</a:t>
            </a:r>
          </a:p>
        </p:txBody>
      </p:sp>
      <p:sp>
        <p:nvSpPr>
          <p:cNvPr id="3" name="Text Placeholder 2"/>
          <p:cNvSpPr>
            <a:spLocks noGrp="1"/>
          </p:cNvSpPr>
          <p:nvPr>
            <p:ph type="body" sz="quarter" idx="13"/>
          </p:nvPr>
        </p:nvSpPr>
        <p:spPr/>
        <p:txBody>
          <a:bodyPr/>
          <a:lstStyle/>
          <a:p>
            <a:r>
              <a:rPr lang="fr-FR" dirty="0" smtClean="0"/>
              <a:t>182</a:t>
            </a:r>
            <a:endParaRPr lang="fr-FR" dirty="0"/>
          </a:p>
        </p:txBody>
      </p:sp>
      <p:sp>
        <p:nvSpPr>
          <p:cNvPr id="4" name="Rectangle 3"/>
          <p:cNvSpPr/>
          <p:nvPr/>
        </p:nvSpPr>
        <p:spPr>
          <a:xfrm>
            <a:off x="683568" y="3573016"/>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2800" dirty="0" smtClean="0"/>
              <a:t>SINON CA POSE DES SOUCIS</a:t>
            </a:r>
            <a:endParaRPr lang="fr-FR" sz="2800" dirty="0">
              <a:solidFill>
                <a:schemeClr val="dk1"/>
              </a:solidFill>
            </a:endParaRPr>
          </a:p>
        </p:txBody>
      </p:sp>
    </p:spTree>
    <p:extLst>
      <p:ext uri="{BB962C8B-B14F-4D97-AF65-F5344CB8AC3E}">
        <p14:creationId xmlns:p14="http://schemas.microsoft.com/office/powerpoint/2010/main" val="7064709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L'emplacement des blocs de navigation est cohérent dans le code source de toutes les pages.</a:t>
            </a:r>
            <a:br>
              <a:rPr lang="fr-FR" dirty="0"/>
            </a:br>
            <a:endParaRPr lang="fr-FR" dirty="0"/>
          </a:p>
        </p:txBody>
      </p:sp>
      <p:sp>
        <p:nvSpPr>
          <p:cNvPr id="3" name="Text Placeholder 2"/>
          <p:cNvSpPr>
            <a:spLocks noGrp="1"/>
          </p:cNvSpPr>
          <p:nvPr>
            <p:ph type="body" sz="quarter" idx="13"/>
          </p:nvPr>
        </p:nvSpPr>
        <p:spPr/>
        <p:txBody>
          <a:bodyPr/>
          <a:lstStyle/>
          <a:p>
            <a:r>
              <a:rPr lang="fr-FR" dirty="0" smtClean="0"/>
              <a:t>16</a:t>
            </a:r>
            <a:endParaRPr lang="fr-FR" dirty="0"/>
          </a:p>
        </p:txBody>
      </p:sp>
    </p:spTree>
    <p:extLst>
      <p:ext uri="{BB962C8B-B14F-4D97-AF65-F5344CB8AC3E}">
        <p14:creationId xmlns:p14="http://schemas.microsoft.com/office/powerpoint/2010/main" val="2702012095"/>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styles ne justifient pas le texte</a:t>
            </a:r>
          </a:p>
        </p:txBody>
      </p:sp>
      <p:sp>
        <p:nvSpPr>
          <p:cNvPr id="3" name="Espace réservé du texte 2"/>
          <p:cNvSpPr>
            <a:spLocks noGrp="1"/>
          </p:cNvSpPr>
          <p:nvPr>
            <p:ph type="body" sz="quarter" idx="13"/>
          </p:nvPr>
        </p:nvSpPr>
        <p:spPr/>
        <p:txBody>
          <a:bodyPr/>
          <a:lstStyle/>
          <a:p>
            <a:r>
              <a:rPr lang="fr-FR" dirty="0" smtClean="0"/>
              <a:t>183</a:t>
            </a:r>
            <a:endParaRPr lang="fr-FR" dirty="0"/>
          </a:p>
        </p:txBody>
      </p:sp>
      <p:sp>
        <p:nvSpPr>
          <p:cNvPr id="4" name="Rectangle 3"/>
          <p:cNvSpPr/>
          <p:nvPr/>
        </p:nvSpPr>
        <p:spPr>
          <a:xfrm>
            <a:off x="1259632" y="3212976"/>
            <a:ext cx="5688632" cy="1200329"/>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4800" dirty="0" err="1"/>
              <a:t>text-align</a:t>
            </a:r>
            <a:r>
              <a:rPr lang="fr-FR" sz="4800" dirty="0"/>
              <a:t>: </a:t>
            </a:r>
            <a:r>
              <a:rPr lang="fr-FR" sz="4800" dirty="0" err="1"/>
              <a:t>justify</a:t>
            </a:r>
            <a:r>
              <a:rPr lang="fr-FR" sz="4800" dirty="0"/>
              <a:t>;</a:t>
            </a:r>
            <a:endParaRPr lang="fr-FR" sz="4800" dirty="0">
              <a:solidFill>
                <a:schemeClr val="dk1"/>
              </a:solidFill>
            </a:endParaRPr>
          </a:p>
        </p:txBody>
      </p:sp>
      <p:grpSp>
        <p:nvGrpSpPr>
          <p:cNvPr id="5" name="Group 4"/>
          <p:cNvGrpSpPr/>
          <p:nvPr/>
        </p:nvGrpSpPr>
        <p:grpSpPr>
          <a:xfrm>
            <a:off x="3131840" y="2708920"/>
            <a:ext cx="2160000" cy="2160000"/>
            <a:chOff x="3131840" y="2708920"/>
            <a:chExt cx="2160000" cy="2160000"/>
          </a:xfrm>
        </p:grpSpPr>
        <p:sp>
          <p:nvSpPr>
            <p:cNvPr id="6" name="Oval 5"/>
            <p:cNvSpPr/>
            <p:nvPr/>
          </p:nvSpPr>
          <p:spPr>
            <a:xfrm>
              <a:off x="3131840" y="2708920"/>
              <a:ext cx="2160000" cy="2160000"/>
            </a:xfrm>
            <a:prstGeom prst="ellipse">
              <a:avLst/>
            </a:prstGeom>
            <a:noFill/>
            <a:ln w="2540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7" name="Straight Connector 6"/>
            <p:cNvCxnSpPr>
              <a:endCxn id="6" idx="5"/>
            </p:cNvCxnSpPr>
            <p:nvPr/>
          </p:nvCxnSpPr>
          <p:spPr>
            <a:xfrm>
              <a:off x="3563888" y="2996952"/>
              <a:ext cx="1411627" cy="1555643"/>
            </a:xfrm>
            <a:prstGeom prst="line">
              <a:avLst/>
            </a:prstGeom>
            <a:noFill/>
            <a:ln w="254000" cmpd="sng">
              <a:solidFill>
                <a:srgbClr val="FF0000"/>
              </a:solidFill>
            </a:ln>
            <a:effectLst/>
          </p:spPr>
          <p:style>
            <a:lnRef idx="1">
              <a:schemeClr val="accent1"/>
            </a:lnRef>
            <a:fillRef idx="3">
              <a:schemeClr val="accent1"/>
            </a:fillRef>
            <a:effectRef idx="2">
              <a:schemeClr val="accent1"/>
            </a:effectRef>
            <a:fontRef idx="minor">
              <a:schemeClr val="lt1"/>
            </a:fontRef>
          </p:style>
        </p:cxnSp>
      </p:grpSp>
    </p:spTree>
    <p:extLst>
      <p:ext uri="{BB962C8B-B14F-4D97-AF65-F5344CB8AC3E}">
        <p14:creationId xmlns:p14="http://schemas.microsoft.com/office/powerpoint/2010/main" val="1323155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Un contenu n'est pas désigné uniquement par sa forme ou par sa position à l'écran.</a:t>
            </a:r>
            <a:br>
              <a:rPr lang="fr-FR" dirty="0"/>
            </a:br>
            <a:endParaRPr lang="fr-FR" dirty="0"/>
          </a:p>
        </p:txBody>
      </p:sp>
      <p:sp>
        <p:nvSpPr>
          <p:cNvPr id="3" name="Text Placeholder 2"/>
          <p:cNvSpPr>
            <a:spLocks noGrp="1"/>
          </p:cNvSpPr>
          <p:nvPr>
            <p:ph type="body" sz="quarter" idx="13"/>
          </p:nvPr>
        </p:nvSpPr>
        <p:spPr/>
        <p:txBody>
          <a:bodyPr/>
          <a:lstStyle/>
          <a:p>
            <a:r>
              <a:rPr lang="fr-FR" dirty="0" smtClean="0"/>
              <a:t>184</a:t>
            </a:r>
            <a:endParaRPr lang="fr-FR" dirty="0"/>
          </a:p>
        </p:txBody>
      </p:sp>
      <p:sp>
        <p:nvSpPr>
          <p:cNvPr id="4" name="Rectangle 3"/>
          <p:cNvSpPr/>
          <p:nvPr/>
        </p:nvSpPr>
        <p:spPr>
          <a:xfrm>
            <a:off x="683568" y="3573016"/>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2800" dirty="0" smtClean="0"/>
              <a:t>L</a:t>
            </a:r>
            <a:r>
              <a:rPr lang="fr-FR" sz="2800" dirty="0" smtClean="0"/>
              <a:t>e numéro de la BP est en haut à droite de l’écran</a:t>
            </a:r>
            <a:endParaRPr lang="fr-FR" sz="2800" dirty="0">
              <a:solidFill>
                <a:schemeClr val="dk1"/>
              </a:solidFill>
            </a:endParaRPr>
          </a:p>
        </p:txBody>
      </p:sp>
    </p:spTree>
    <p:extLst>
      <p:ext uri="{BB962C8B-B14F-4D97-AF65-F5344CB8AC3E}">
        <p14:creationId xmlns:p14="http://schemas.microsoft.com/office/powerpoint/2010/main" val="107366581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4" name="Title 3"/>
          <p:cNvSpPr>
            <a:spLocks noGrp="1"/>
          </p:cNvSpPr>
          <p:nvPr>
            <p:ph type="ctrTitle"/>
          </p:nvPr>
        </p:nvSpPr>
        <p:spPr/>
        <p:txBody>
          <a:bodyPr/>
          <a:lstStyle/>
          <a:p>
            <a:r>
              <a:rPr lang="fr-FR" dirty="0" smtClean="0"/>
              <a:t>Sécurité et confidentialité</a:t>
            </a:r>
            <a:endParaRPr lang="fr-FR" dirty="0"/>
          </a:p>
        </p:txBody>
      </p:sp>
      <p:sp>
        <p:nvSpPr>
          <p:cNvPr id="7" name="Rectangle 6"/>
          <p:cNvSpPr/>
          <p:nvPr/>
        </p:nvSpPr>
        <p:spPr>
          <a:xfrm>
            <a:off x="0" y="0"/>
            <a:ext cx="9144000" cy="4766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Formation Qualité</a:t>
            </a:r>
            <a:endParaRPr lang="fr-FR" dirty="0"/>
          </a:p>
        </p:txBody>
      </p:sp>
    </p:spTree>
    <p:extLst>
      <p:ext uri="{BB962C8B-B14F-4D97-AF65-F5344CB8AC3E}">
        <p14:creationId xmlns:p14="http://schemas.microsoft.com/office/powerpoint/2010/main" val="304721072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L'identité des prestataires impliqués dans les transactions est précisée.</a:t>
            </a:r>
          </a:p>
        </p:txBody>
      </p:sp>
      <p:sp>
        <p:nvSpPr>
          <p:cNvPr id="3" name="Text Placeholder 2"/>
          <p:cNvSpPr>
            <a:spLocks noGrp="1"/>
          </p:cNvSpPr>
          <p:nvPr>
            <p:ph type="body" sz="quarter" idx="13"/>
          </p:nvPr>
        </p:nvSpPr>
        <p:spPr/>
        <p:txBody>
          <a:bodyPr/>
          <a:lstStyle/>
          <a:p>
            <a:r>
              <a:rPr lang="fr-FR" dirty="0" smtClean="0"/>
              <a:t>185</a:t>
            </a:r>
            <a:endParaRPr lang="fr-FR" dirty="0"/>
          </a:p>
        </p:txBody>
      </p:sp>
    </p:spTree>
    <p:extLst>
      <p:ext uri="{BB962C8B-B14F-4D97-AF65-F5344CB8AC3E}">
        <p14:creationId xmlns:p14="http://schemas.microsoft.com/office/powerpoint/2010/main" val="7992087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politique de confidentialité et de respect de la vie privée est accessible depuis toutes les pages.</a:t>
            </a:r>
          </a:p>
        </p:txBody>
      </p:sp>
      <p:sp>
        <p:nvSpPr>
          <p:cNvPr id="3" name="Text Placeholder 2"/>
          <p:cNvSpPr>
            <a:spLocks noGrp="1"/>
          </p:cNvSpPr>
          <p:nvPr>
            <p:ph type="body" sz="quarter" idx="13"/>
          </p:nvPr>
        </p:nvSpPr>
        <p:spPr/>
        <p:txBody>
          <a:bodyPr/>
          <a:lstStyle/>
          <a:p>
            <a:r>
              <a:rPr lang="fr-FR" dirty="0" smtClean="0"/>
              <a:t>186</a:t>
            </a:r>
            <a:endParaRPr lang="fr-FR" dirty="0"/>
          </a:p>
        </p:txBody>
      </p:sp>
    </p:spTree>
    <p:extLst>
      <p:ext uri="{BB962C8B-B14F-4D97-AF65-F5344CB8AC3E}">
        <p14:creationId xmlns:p14="http://schemas.microsoft.com/office/powerpoint/2010/main" val="144994789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site propose une procédure de réinitialisation du mot de passe en cas de perte, de vol ou d'oubli.</a:t>
            </a:r>
          </a:p>
        </p:txBody>
      </p:sp>
      <p:sp>
        <p:nvSpPr>
          <p:cNvPr id="3" name="Text Placeholder 2"/>
          <p:cNvSpPr>
            <a:spLocks noGrp="1"/>
          </p:cNvSpPr>
          <p:nvPr>
            <p:ph type="body" sz="quarter" idx="13"/>
          </p:nvPr>
        </p:nvSpPr>
        <p:spPr/>
        <p:txBody>
          <a:bodyPr/>
          <a:lstStyle/>
          <a:p>
            <a:r>
              <a:rPr lang="fr-FR" dirty="0" smtClean="0"/>
              <a:t>187</a:t>
            </a:r>
            <a:endParaRPr lang="fr-FR" dirty="0"/>
          </a:p>
        </p:txBody>
      </p:sp>
      <p:pic>
        <p:nvPicPr>
          <p:cNvPr id="4" name="Picture 3" descr="Capture d’écran 2015-10-04 à 22.40.27.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1600" y="2420888"/>
            <a:ext cx="6444208" cy="3592560"/>
          </a:xfrm>
          <a:prstGeom prst="rect">
            <a:avLst/>
          </a:prstGeom>
        </p:spPr>
      </p:pic>
    </p:spTree>
    <p:extLst>
      <p:ext uri="{BB962C8B-B14F-4D97-AF65-F5344CB8AC3E}">
        <p14:creationId xmlns:p14="http://schemas.microsoft.com/office/powerpoint/2010/main" val="1076156383"/>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mots de passe peuvent être choisis ou changés par l'utilisateur.</a:t>
            </a:r>
          </a:p>
        </p:txBody>
      </p:sp>
      <p:sp>
        <p:nvSpPr>
          <p:cNvPr id="3" name="Text Placeholder 2"/>
          <p:cNvSpPr>
            <a:spLocks noGrp="1"/>
          </p:cNvSpPr>
          <p:nvPr>
            <p:ph type="body" sz="quarter" idx="13"/>
          </p:nvPr>
        </p:nvSpPr>
        <p:spPr/>
        <p:txBody>
          <a:bodyPr/>
          <a:lstStyle/>
          <a:p>
            <a:r>
              <a:rPr lang="fr-FR" dirty="0" smtClean="0"/>
              <a:t>188</a:t>
            </a:r>
            <a:endParaRPr lang="fr-FR" dirty="0"/>
          </a:p>
        </p:txBody>
      </p:sp>
      <p:sp>
        <p:nvSpPr>
          <p:cNvPr id="4" name="Rectangle 3"/>
          <p:cNvSpPr/>
          <p:nvPr/>
        </p:nvSpPr>
        <p:spPr>
          <a:xfrm>
            <a:off x="683568" y="3140968"/>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3600" dirty="0" smtClean="0"/>
              <a:t>roudoudou4ever</a:t>
            </a:r>
            <a:endParaRPr lang="fr-FR" sz="3600" dirty="0">
              <a:solidFill>
                <a:schemeClr val="dk1"/>
              </a:solidFill>
            </a:endParaRPr>
          </a:p>
        </p:txBody>
      </p:sp>
    </p:spTree>
    <p:extLst>
      <p:ext uri="{BB962C8B-B14F-4D97-AF65-F5344CB8AC3E}">
        <p14:creationId xmlns:p14="http://schemas.microsoft.com/office/powerpoint/2010/main" val="116561374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mots de passe choisis par l'utilisateur admettent les caractères imprimables de la table ASCII</a:t>
            </a:r>
          </a:p>
        </p:txBody>
      </p:sp>
      <p:sp>
        <p:nvSpPr>
          <p:cNvPr id="3" name="Espace réservé du texte 2"/>
          <p:cNvSpPr>
            <a:spLocks noGrp="1"/>
          </p:cNvSpPr>
          <p:nvPr>
            <p:ph type="body" sz="quarter" idx="13"/>
          </p:nvPr>
        </p:nvSpPr>
        <p:spPr/>
        <p:txBody>
          <a:bodyPr/>
          <a:lstStyle/>
          <a:p>
            <a:r>
              <a:rPr lang="fr-FR" dirty="0" smtClean="0"/>
              <a:t>189</a:t>
            </a:r>
            <a:endParaRPr lang="fr-FR" dirty="0"/>
          </a:p>
        </p:txBody>
      </p:sp>
      <p:sp>
        <p:nvSpPr>
          <p:cNvPr id="4" name="Rectangle 3"/>
          <p:cNvSpPr/>
          <p:nvPr/>
        </p:nvSpPr>
        <p:spPr>
          <a:xfrm>
            <a:off x="683568" y="3284984"/>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3200" dirty="0" smtClean="0">
                <a:solidFill>
                  <a:schemeClr val="dk1"/>
                </a:solidFill>
              </a:rPr>
              <a:t>I 			%$£#&amp;~@</a:t>
            </a:r>
            <a:endParaRPr lang="fr-FR" sz="3200" dirty="0">
              <a:solidFill>
                <a:schemeClr val="dk1"/>
              </a:solidFill>
            </a:endParaRPr>
          </a:p>
        </p:txBody>
      </p:sp>
      <p:sp>
        <p:nvSpPr>
          <p:cNvPr id="5" name="Heart 4"/>
          <p:cNvSpPr/>
          <p:nvPr/>
        </p:nvSpPr>
        <p:spPr>
          <a:xfrm>
            <a:off x="3203848" y="3645024"/>
            <a:ext cx="1152128" cy="936104"/>
          </a:xfrm>
          <a:prstGeom prst="heart">
            <a:avLst/>
          </a:prstGeom>
          <a:solidFill>
            <a:srgbClr val="E23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1382084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Un dispositif sensibilise l'utilisateur sur le degré de sécurisation du mot de passe qu'il choisit</a:t>
            </a:r>
          </a:p>
        </p:txBody>
      </p:sp>
      <p:sp>
        <p:nvSpPr>
          <p:cNvPr id="3" name="Text Placeholder 2"/>
          <p:cNvSpPr>
            <a:spLocks noGrp="1"/>
          </p:cNvSpPr>
          <p:nvPr>
            <p:ph type="body" sz="quarter" idx="13"/>
          </p:nvPr>
        </p:nvSpPr>
        <p:spPr/>
        <p:txBody>
          <a:bodyPr/>
          <a:lstStyle/>
          <a:p>
            <a:r>
              <a:rPr lang="fr-FR" dirty="0" smtClean="0"/>
              <a:t>190</a:t>
            </a:r>
            <a:endParaRPr lang="fr-FR" dirty="0"/>
          </a:p>
        </p:txBody>
      </p:sp>
      <p:pic>
        <p:nvPicPr>
          <p:cNvPr id="4" name="Picture 3" descr="Capture d’écran 2015-10-04 à 22.54.56.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3608" y="2996952"/>
            <a:ext cx="7090048" cy="2725304"/>
          </a:xfrm>
          <a:prstGeom prst="rect">
            <a:avLst/>
          </a:prstGeom>
        </p:spPr>
      </p:pic>
    </p:spTree>
    <p:extLst>
      <p:ext uri="{BB962C8B-B14F-4D97-AF65-F5344CB8AC3E}">
        <p14:creationId xmlns:p14="http://schemas.microsoft.com/office/powerpoint/2010/main" val="403749939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certificats de sécurité sont signés et en cours de validité.</a:t>
            </a:r>
          </a:p>
        </p:txBody>
      </p:sp>
      <p:sp>
        <p:nvSpPr>
          <p:cNvPr id="3" name="Text Placeholder 2"/>
          <p:cNvSpPr>
            <a:spLocks noGrp="1"/>
          </p:cNvSpPr>
          <p:nvPr>
            <p:ph type="body" sz="quarter" idx="13"/>
          </p:nvPr>
        </p:nvSpPr>
        <p:spPr/>
        <p:txBody>
          <a:bodyPr/>
          <a:lstStyle/>
          <a:p>
            <a:r>
              <a:rPr lang="fr-FR" dirty="0" smtClean="0"/>
              <a:t>191</a:t>
            </a:r>
            <a:endParaRPr lang="fr-FR" dirty="0"/>
          </a:p>
        </p:txBody>
      </p:sp>
      <p:pic>
        <p:nvPicPr>
          <p:cNvPr id="5" name="Picture 4" descr="Capture d’écran 2015-10-04 à 22.47.17.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23728" y="2060848"/>
            <a:ext cx="4305300" cy="3644900"/>
          </a:xfrm>
          <a:prstGeom prst="rect">
            <a:avLst/>
          </a:prstGeom>
        </p:spPr>
      </p:pic>
    </p:spTree>
    <p:extLst>
      <p:ext uri="{BB962C8B-B14F-4D97-AF65-F5344CB8AC3E}">
        <p14:creationId xmlns:p14="http://schemas.microsoft.com/office/powerpoint/2010/main" val="3130082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p:nvPr>
        </p:nvSpPr>
        <p:spPr/>
        <p:txBody>
          <a:bodyPr/>
          <a:lstStyle/>
          <a:p>
            <a:r>
              <a:rPr lang="fr-FR" smtClean="0"/>
              <a:t>Alternatives</a:t>
            </a:r>
            <a:endParaRPr lang="fr-FR" dirty="0"/>
          </a:p>
        </p:txBody>
      </p:sp>
      <p:sp>
        <p:nvSpPr>
          <p:cNvPr id="5" name="Rectangle 4"/>
          <p:cNvSpPr/>
          <p:nvPr/>
        </p:nvSpPr>
        <p:spPr>
          <a:xfrm>
            <a:off x="0" y="0"/>
            <a:ext cx="9144000" cy="4766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Formation Qualité</a:t>
            </a:r>
            <a:endParaRPr lang="fr-FR" dirty="0"/>
          </a:p>
        </p:txBody>
      </p:sp>
    </p:spTree>
    <p:extLst>
      <p:ext uri="{BB962C8B-B14F-4D97-AF65-F5344CB8AC3E}">
        <p14:creationId xmlns:p14="http://schemas.microsoft.com/office/powerpoint/2010/main" val="24192317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codage de caractères utilisé est UTF-8.</a:t>
            </a:r>
          </a:p>
        </p:txBody>
      </p:sp>
      <p:sp>
        <p:nvSpPr>
          <p:cNvPr id="3" name="Text Placeholder 2"/>
          <p:cNvSpPr>
            <a:spLocks noGrp="1"/>
          </p:cNvSpPr>
          <p:nvPr>
            <p:ph type="body" sz="quarter" idx="13"/>
          </p:nvPr>
        </p:nvSpPr>
        <p:spPr/>
        <p:txBody>
          <a:bodyPr/>
          <a:lstStyle/>
          <a:p>
            <a:r>
              <a:rPr lang="fr-FR" dirty="0" smtClean="0"/>
              <a:t>17</a:t>
            </a:r>
            <a:endParaRPr lang="fr-FR" dirty="0"/>
          </a:p>
        </p:txBody>
      </p:sp>
      <p:pic>
        <p:nvPicPr>
          <p:cNvPr id="5" name="Picture 4"/>
          <p:cNvPicPr>
            <a:picLocks noChangeAspect="1"/>
          </p:cNvPicPr>
          <p:nvPr/>
        </p:nvPicPr>
        <p:blipFill>
          <a:blip r:embed="rId3"/>
          <a:stretch>
            <a:fillRect/>
          </a:stretch>
        </p:blipFill>
        <p:spPr>
          <a:xfrm>
            <a:off x="2123728" y="2060848"/>
            <a:ext cx="4445000" cy="4445000"/>
          </a:xfrm>
          <a:prstGeom prst="rect">
            <a:avLst/>
          </a:prstGeom>
        </p:spPr>
      </p:pic>
    </p:spTree>
    <p:extLst>
      <p:ext uri="{BB962C8B-B14F-4D97-AF65-F5344CB8AC3E}">
        <p14:creationId xmlns:p14="http://schemas.microsoft.com/office/powerpoint/2010/main" val="14588281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données sensibles ne sont pas transmises en clair dans les url.</a:t>
            </a:r>
          </a:p>
        </p:txBody>
      </p:sp>
      <p:sp>
        <p:nvSpPr>
          <p:cNvPr id="3" name="Text Placeholder 2"/>
          <p:cNvSpPr>
            <a:spLocks noGrp="1"/>
          </p:cNvSpPr>
          <p:nvPr>
            <p:ph type="body" sz="quarter" idx="13"/>
          </p:nvPr>
        </p:nvSpPr>
        <p:spPr/>
        <p:txBody>
          <a:bodyPr/>
          <a:lstStyle/>
          <a:p>
            <a:r>
              <a:rPr lang="fr-FR" dirty="0" smtClean="0"/>
              <a:t>192</a:t>
            </a:r>
            <a:endParaRPr lang="fr-FR" dirty="0"/>
          </a:p>
        </p:txBody>
      </p:sp>
      <p:pic>
        <p:nvPicPr>
          <p:cNvPr id="4" name="Picture 3" descr="Capture d’écran 2015-10-04 à 22.43.43.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140968"/>
            <a:ext cx="9144000" cy="455303"/>
          </a:xfrm>
          <a:prstGeom prst="rect">
            <a:avLst/>
          </a:prstGeom>
        </p:spPr>
      </p:pic>
      <p:sp>
        <p:nvSpPr>
          <p:cNvPr id="5" name="Rectangle 4"/>
          <p:cNvSpPr/>
          <p:nvPr/>
        </p:nvSpPr>
        <p:spPr>
          <a:xfrm>
            <a:off x="2915816" y="3212976"/>
            <a:ext cx="4320480"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8572260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échanges de données sensibles sont sécurisés et signalés comme tels.</a:t>
            </a:r>
          </a:p>
        </p:txBody>
      </p:sp>
      <p:sp>
        <p:nvSpPr>
          <p:cNvPr id="3" name="Text Placeholder 2"/>
          <p:cNvSpPr>
            <a:spLocks noGrp="1"/>
          </p:cNvSpPr>
          <p:nvPr>
            <p:ph type="body" sz="quarter" idx="13"/>
          </p:nvPr>
        </p:nvSpPr>
        <p:spPr/>
        <p:txBody>
          <a:bodyPr/>
          <a:lstStyle/>
          <a:p>
            <a:r>
              <a:rPr lang="fr-FR" dirty="0" smtClean="0"/>
              <a:t>193</a:t>
            </a:r>
            <a:endParaRPr lang="fr-FR" dirty="0"/>
          </a:p>
        </p:txBody>
      </p:sp>
      <p:pic>
        <p:nvPicPr>
          <p:cNvPr id="4" name="Picture 3" descr="Capture d’écran 2015-10-04 à 22.41.36.png"/>
          <p:cNvPicPr>
            <a:picLocks noChangeAspect="1"/>
          </p:cNvPicPr>
          <p:nvPr/>
        </p:nvPicPr>
        <p:blipFill rotWithShape="1">
          <a:blip r:embed="rId3" cstate="email">
            <a:extLst>
              <a:ext uri="{28A0092B-C50C-407E-A947-70E740481C1C}">
                <a14:useLocalDpi xmlns:a14="http://schemas.microsoft.com/office/drawing/2010/main"/>
              </a:ext>
            </a:extLst>
          </a:blip>
          <a:srcRect l="2500"/>
          <a:stretch/>
        </p:blipFill>
        <p:spPr>
          <a:xfrm>
            <a:off x="2088624" y="2492896"/>
            <a:ext cx="4247187" cy="3632200"/>
          </a:xfrm>
          <a:prstGeom prst="rect">
            <a:avLst/>
          </a:prstGeom>
        </p:spPr>
      </p:pic>
    </p:spTree>
    <p:extLst>
      <p:ext uri="{BB962C8B-B14F-4D97-AF65-F5344CB8AC3E}">
        <p14:creationId xmlns:p14="http://schemas.microsoft.com/office/powerpoint/2010/main" val="265782796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en-têtes envoyés par le serveur désactivent la détection automatique du type </a:t>
            </a:r>
            <a:r>
              <a:rPr lang="fr-FR" dirty="0" smtClean="0"/>
              <a:t>MIME de chaque ressource</a:t>
            </a:r>
            <a:endParaRPr lang="fr-FR" dirty="0"/>
          </a:p>
        </p:txBody>
      </p:sp>
      <p:sp>
        <p:nvSpPr>
          <p:cNvPr id="3" name="Text Placeholder 2"/>
          <p:cNvSpPr>
            <a:spLocks noGrp="1"/>
          </p:cNvSpPr>
          <p:nvPr>
            <p:ph type="body" sz="quarter" idx="13"/>
          </p:nvPr>
        </p:nvSpPr>
        <p:spPr/>
        <p:txBody>
          <a:bodyPr/>
          <a:lstStyle/>
          <a:p>
            <a:r>
              <a:rPr lang="fr-FR" dirty="0" smtClean="0"/>
              <a:t>194</a:t>
            </a:r>
            <a:endParaRPr lang="fr-FR" dirty="0"/>
          </a:p>
        </p:txBody>
      </p:sp>
      <p:sp>
        <p:nvSpPr>
          <p:cNvPr id="5" name="Text Placeholder 2"/>
          <p:cNvSpPr txBox="1">
            <a:spLocks/>
          </p:cNvSpPr>
          <p:nvPr/>
        </p:nvSpPr>
        <p:spPr>
          <a:xfrm>
            <a:off x="7101780" y="4240833"/>
            <a:ext cx="1943100" cy="916359"/>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chor="ctr">
            <a:noAutofit/>
          </a:bodyPr>
          <a:lstStyle>
            <a:defPPr>
              <a:defRPr lang="fr-FR"/>
            </a:defPPr>
            <a:lvl1pPr lvl="0" indent="0" algn="ctr">
              <a:spcBef>
                <a:spcPct val="20000"/>
              </a:spcBef>
              <a:buFont typeface="Arial" panose="020B0604020202020204" pitchFamily="34" charset="0"/>
              <a:buNone/>
              <a:defRPr sz="5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smtClean="0"/>
              <a:t>195</a:t>
            </a:r>
            <a:endParaRPr lang="fr-FR" dirty="0"/>
          </a:p>
        </p:txBody>
      </p:sp>
      <p:sp>
        <p:nvSpPr>
          <p:cNvPr id="6" name="Rectangle 5"/>
          <p:cNvSpPr/>
          <p:nvPr/>
        </p:nvSpPr>
        <p:spPr>
          <a:xfrm>
            <a:off x="475928" y="3933056"/>
            <a:ext cx="6408712" cy="1944216"/>
          </a:xfrm>
          <a:prstGeom prst="rect">
            <a:avLst/>
          </a:prstGeom>
        </p:spPr>
        <p:txBody>
          <a:bodyPr vert="horz" lIns="91440" tIns="45720" rIns="91440" bIns="45720" rtlCol="0" anchor="t">
            <a:normAutofit fontScale="97500"/>
          </a:bodyPr>
          <a:lstStyle/>
          <a:p>
            <a:pPr algn="ctr">
              <a:spcBef>
                <a:spcPct val="0"/>
              </a:spcBef>
            </a:pPr>
            <a:r>
              <a:rPr lang="fr-FR" sz="3200" b="1" dirty="0"/>
              <a:t>Le serveur indique le type MIME de chaque ressource</a:t>
            </a:r>
          </a:p>
        </p:txBody>
      </p:sp>
      <p:sp>
        <p:nvSpPr>
          <p:cNvPr id="7" name="ZoneTexte 6"/>
          <p:cNvSpPr txBox="1"/>
          <p:nvPr/>
        </p:nvSpPr>
        <p:spPr>
          <a:xfrm>
            <a:off x="7101780" y="3933056"/>
            <a:ext cx="1944216" cy="307777"/>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oAutofit/>
          </a:bodyPr>
          <a:lstStyle>
            <a:defPPr>
              <a:defRPr lang="fr-FR"/>
            </a:defPPr>
            <a:lvl1pPr lvl="0" indent="0" algn="ctr">
              <a:spcBef>
                <a:spcPct val="20000"/>
              </a:spcBef>
              <a:buFont typeface="Arial" panose="020B0604020202020204" pitchFamily="34" charset="0"/>
              <a:buNone/>
              <a:defRPr sz="1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smtClean="0"/>
              <a:t>Bonne pratique n°</a:t>
            </a:r>
            <a:endParaRPr lang="fr-FR"/>
          </a:p>
        </p:txBody>
      </p:sp>
      <p:sp>
        <p:nvSpPr>
          <p:cNvPr id="8" name="Espace réservé du texte 6"/>
          <p:cNvSpPr txBox="1">
            <a:spLocks/>
          </p:cNvSpPr>
          <p:nvPr/>
        </p:nvSpPr>
        <p:spPr>
          <a:xfrm>
            <a:off x="7093396" y="5162634"/>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a:t>niv1</a:t>
            </a:r>
          </a:p>
        </p:txBody>
      </p:sp>
      <p:sp>
        <p:nvSpPr>
          <p:cNvPr id="9" name="Espace réservé du texte 6"/>
          <p:cNvSpPr txBox="1">
            <a:spLocks/>
          </p:cNvSpPr>
          <p:nvPr/>
        </p:nvSpPr>
        <p:spPr>
          <a:xfrm>
            <a:off x="7777472" y="5162634"/>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a:t>niv 2</a:t>
            </a:r>
            <a:endParaRPr lang="fr-FR" dirty="0"/>
          </a:p>
        </p:txBody>
      </p:sp>
      <p:sp>
        <p:nvSpPr>
          <p:cNvPr id="10" name="Espace réservé du texte 6"/>
          <p:cNvSpPr txBox="1">
            <a:spLocks/>
          </p:cNvSpPr>
          <p:nvPr/>
        </p:nvSpPr>
        <p:spPr>
          <a:xfrm>
            <a:off x="8461548" y="5162634"/>
            <a:ext cx="576064" cy="252028"/>
          </a:xfrm>
          <a:prstGeom prst="rect">
            <a:avLst/>
          </a:prstGeom>
          <a:solidFill>
            <a:schemeClr val="accent5">
              <a:lumMod val="5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err="1"/>
              <a:t>niv</a:t>
            </a:r>
            <a:r>
              <a:rPr lang="fr-FR" dirty="0"/>
              <a:t> 3</a:t>
            </a:r>
          </a:p>
        </p:txBody>
      </p:sp>
    </p:spTree>
    <p:extLst>
      <p:ext uri="{BB962C8B-B14F-4D97-AF65-F5344CB8AC3E}">
        <p14:creationId xmlns:p14="http://schemas.microsoft.com/office/powerpoint/2010/main" val="271935898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informations sur la sécurité des transactions sont indiquées.</a:t>
            </a:r>
          </a:p>
        </p:txBody>
      </p:sp>
      <p:sp>
        <p:nvSpPr>
          <p:cNvPr id="3" name="Text Placeholder 2"/>
          <p:cNvSpPr>
            <a:spLocks noGrp="1"/>
          </p:cNvSpPr>
          <p:nvPr>
            <p:ph type="body" sz="quarter" idx="13"/>
          </p:nvPr>
        </p:nvSpPr>
        <p:spPr/>
        <p:txBody>
          <a:bodyPr/>
          <a:lstStyle/>
          <a:p>
            <a:r>
              <a:rPr lang="fr-FR" dirty="0" smtClean="0"/>
              <a:t>196</a:t>
            </a:r>
            <a:endParaRPr lang="fr-FR" dirty="0"/>
          </a:p>
        </p:txBody>
      </p:sp>
      <p:pic>
        <p:nvPicPr>
          <p:cNvPr id="4" name="Picture 3" descr="Capture d’écran 2015-10-04 à 22.45.40.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1600" y="2276872"/>
            <a:ext cx="6563649" cy="3175353"/>
          </a:xfrm>
          <a:prstGeom prst="rect">
            <a:avLst/>
          </a:prstGeom>
        </p:spPr>
      </p:pic>
    </p:spTree>
    <p:extLst>
      <p:ext uri="{BB962C8B-B14F-4D97-AF65-F5344CB8AC3E}">
        <p14:creationId xmlns:p14="http://schemas.microsoft.com/office/powerpoint/2010/main" val="227854050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L'objectif des cookies et les limitations inhérentes à leur refus sont expliqués.</a:t>
            </a:r>
          </a:p>
        </p:txBody>
      </p:sp>
      <p:sp>
        <p:nvSpPr>
          <p:cNvPr id="3" name="Text Placeholder 2"/>
          <p:cNvSpPr>
            <a:spLocks noGrp="1"/>
          </p:cNvSpPr>
          <p:nvPr>
            <p:ph type="body" sz="quarter" idx="13"/>
          </p:nvPr>
        </p:nvSpPr>
        <p:spPr/>
        <p:txBody>
          <a:bodyPr/>
          <a:lstStyle/>
          <a:p>
            <a:r>
              <a:rPr lang="fr-FR" dirty="0" smtClean="0"/>
              <a:t>197</a:t>
            </a:r>
            <a:endParaRPr lang="fr-FR" dirty="0"/>
          </a:p>
        </p:txBody>
      </p:sp>
      <p:pic>
        <p:nvPicPr>
          <p:cNvPr id="4" name="Picture 3" descr="Capture d’écran 2015-10-04 à 22.51.38.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564904"/>
            <a:ext cx="9144000" cy="3306374"/>
          </a:xfrm>
          <a:prstGeom prst="rect">
            <a:avLst/>
          </a:prstGeom>
        </p:spPr>
      </p:pic>
    </p:spTree>
    <p:extLst>
      <p:ext uri="{BB962C8B-B14F-4D97-AF65-F5344CB8AC3E}">
        <p14:creationId xmlns:p14="http://schemas.microsoft.com/office/powerpoint/2010/main" val="484172286"/>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procédure d'accès et de rectification des données personnelles est décrite.</a:t>
            </a:r>
          </a:p>
        </p:txBody>
      </p:sp>
      <p:sp>
        <p:nvSpPr>
          <p:cNvPr id="3" name="Text Placeholder 2"/>
          <p:cNvSpPr>
            <a:spLocks noGrp="1"/>
          </p:cNvSpPr>
          <p:nvPr>
            <p:ph type="body" sz="quarter" idx="13"/>
          </p:nvPr>
        </p:nvSpPr>
        <p:spPr/>
        <p:txBody>
          <a:bodyPr/>
          <a:lstStyle/>
          <a:p>
            <a:r>
              <a:rPr lang="fr-FR" dirty="0" smtClean="0"/>
              <a:t>198</a:t>
            </a:r>
            <a:endParaRPr lang="fr-FR" dirty="0"/>
          </a:p>
        </p:txBody>
      </p:sp>
    </p:spTree>
    <p:extLst>
      <p:ext uri="{BB962C8B-B14F-4D97-AF65-F5344CB8AC3E}">
        <p14:creationId xmlns:p14="http://schemas.microsoft.com/office/powerpoint/2010/main" val="141335235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La création d'un compte est soumise à un processus de confirmation</a:t>
            </a:r>
          </a:p>
        </p:txBody>
      </p:sp>
      <p:sp>
        <p:nvSpPr>
          <p:cNvPr id="3" name="Espace réservé du texte 2"/>
          <p:cNvSpPr>
            <a:spLocks noGrp="1"/>
          </p:cNvSpPr>
          <p:nvPr>
            <p:ph type="body" sz="quarter" idx="13"/>
          </p:nvPr>
        </p:nvSpPr>
        <p:spPr/>
        <p:txBody>
          <a:bodyPr/>
          <a:lstStyle/>
          <a:p>
            <a:r>
              <a:rPr lang="fr-FR" dirty="0" smtClean="0"/>
              <a:t>199</a:t>
            </a:r>
            <a:endParaRPr lang="fr-FR"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564904"/>
            <a:ext cx="7250113"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955387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La création de compte est possible sans recours à un système d'identification tiers</a:t>
            </a:r>
          </a:p>
        </p:txBody>
      </p:sp>
      <p:sp>
        <p:nvSpPr>
          <p:cNvPr id="3" name="Espace réservé du texte 2"/>
          <p:cNvSpPr>
            <a:spLocks noGrp="1"/>
          </p:cNvSpPr>
          <p:nvPr>
            <p:ph type="body" sz="quarter" idx="13"/>
          </p:nvPr>
        </p:nvSpPr>
        <p:spPr/>
        <p:txBody>
          <a:bodyPr/>
          <a:lstStyle/>
          <a:p>
            <a:r>
              <a:rPr lang="fr-FR" dirty="0" smtClean="0"/>
              <a:t>200</a:t>
            </a:r>
            <a:endParaRPr lang="fr-FR"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348879"/>
            <a:ext cx="4176464" cy="3443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06339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comptes ou abonnements ouverts en ligne peuvent être fermés par le même moyen.</a:t>
            </a:r>
          </a:p>
        </p:txBody>
      </p:sp>
      <p:sp>
        <p:nvSpPr>
          <p:cNvPr id="3" name="Text Placeholder 2"/>
          <p:cNvSpPr>
            <a:spLocks noGrp="1"/>
          </p:cNvSpPr>
          <p:nvPr>
            <p:ph type="body" sz="quarter" idx="13"/>
          </p:nvPr>
        </p:nvSpPr>
        <p:spPr/>
        <p:txBody>
          <a:bodyPr/>
          <a:lstStyle/>
          <a:p>
            <a:r>
              <a:rPr lang="fr-FR" dirty="0" smtClean="0"/>
              <a:t>201</a:t>
            </a:r>
            <a:endParaRPr lang="fr-FR" dirty="0"/>
          </a:p>
        </p:txBody>
      </p:sp>
    </p:spTree>
    <p:extLst>
      <p:ext uri="{BB962C8B-B14F-4D97-AF65-F5344CB8AC3E}">
        <p14:creationId xmlns:p14="http://schemas.microsoft.com/office/powerpoint/2010/main" val="322895969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serveur n'envoie pas la liste des fichiers des répertoires n'ayant pas de page d'index.</a:t>
            </a:r>
          </a:p>
        </p:txBody>
      </p:sp>
      <p:sp>
        <p:nvSpPr>
          <p:cNvPr id="3" name="Text Placeholder 2"/>
          <p:cNvSpPr>
            <a:spLocks noGrp="1"/>
          </p:cNvSpPr>
          <p:nvPr>
            <p:ph type="body" sz="quarter" idx="13"/>
          </p:nvPr>
        </p:nvSpPr>
        <p:spPr/>
        <p:txBody>
          <a:bodyPr/>
          <a:lstStyle/>
          <a:p>
            <a:r>
              <a:rPr lang="fr-FR" dirty="0" smtClean="0"/>
              <a:t>202</a:t>
            </a:r>
            <a:endParaRPr lang="fr-FR" dirty="0"/>
          </a:p>
        </p:txBody>
      </p:sp>
      <p:pic>
        <p:nvPicPr>
          <p:cNvPr id="4" name="Picture 3" descr="Capture d’écran 2015-10-04 à 22.49.49.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3608" y="2708920"/>
            <a:ext cx="6516216" cy="3635508"/>
          </a:xfrm>
          <a:prstGeom prst="rect">
            <a:avLst/>
          </a:prstGeom>
        </p:spPr>
      </p:pic>
    </p:spTree>
    <p:extLst>
      <p:ext uri="{BB962C8B-B14F-4D97-AF65-F5344CB8AC3E}">
        <p14:creationId xmlns:p14="http://schemas.microsoft.com/office/powerpoint/2010/main" val="3998005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code source de chaque page contient une métadonnée qui définit le jeu de caractères.</a:t>
            </a:r>
          </a:p>
        </p:txBody>
      </p:sp>
      <p:sp>
        <p:nvSpPr>
          <p:cNvPr id="3" name="Text Placeholder 2"/>
          <p:cNvSpPr>
            <a:spLocks noGrp="1"/>
          </p:cNvSpPr>
          <p:nvPr>
            <p:ph type="body" sz="quarter" idx="13"/>
          </p:nvPr>
        </p:nvSpPr>
        <p:spPr/>
        <p:txBody>
          <a:bodyPr/>
          <a:lstStyle/>
          <a:p>
            <a:r>
              <a:rPr lang="fr-FR" dirty="0" smtClean="0"/>
              <a:t>18</a:t>
            </a:r>
          </a:p>
        </p:txBody>
      </p:sp>
      <p:pic>
        <p:nvPicPr>
          <p:cNvPr id="4" name="Picture 3" descr="Capture d’écran 2015-10-03 à 18.03.25.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11560" y="2132856"/>
            <a:ext cx="7670800" cy="988086"/>
          </a:xfrm>
          <a:prstGeom prst="rect">
            <a:avLst/>
          </a:prstGeom>
        </p:spPr>
      </p:pic>
      <p:sp>
        <p:nvSpPr>
          <p:cNvPr id="5" name="Rectangle 4"/>
          <p:cNvSpPr/>
          <p:nvPr/>
        </p:nvSpPr>
        <p:spPr>
          <a:xfrm>
            <a:off x="7380312" y="2708920"/>
            <a:ext cx="864096" cy="432048"/>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6" name="Picture 5" descr="Capture d’écran 2015-10-03 à 18.04.47.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67744" y="3501008"/>
            <a:ext cx="4216400" cy="3175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7293816"/>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serveur envoie les informations permettant la mise en cache des contenus.</a:t>
            </a:r>
          </a:p>
        </p:txBody>
      </p:sp>
      <p:sp>
        <p:nvSpPr>
          <p:cNvPr id="3" name="Text Placeholder 2"/>
          <p:cNvSpPr>
            <a:spLocks noGrp="1"/>
          </p:cNvSpPr>
          <p:nvPr>
            <p:ph type="body" sz="quarter" idx="13"/>
          </p:nvPr>
        </p:nvSpPr>
        <p:spPr/>
        <p:txBody>
          <a:bodyPr/>
          <a:lstStyle/>
          <a:p>
            <a:r>
              <a:rPr lang="fr-FR" dirty="0" smtClean="0"/>
              <a:t>203</a:t>
            </a:r>
            <a:endParaRPr lang="fr-FR" dirty="0"/>
          </a:p>
        </p:txBody>
      </p:sp>
      <p:sp>
        <p:nvSpPr>
          <p:cNvPr id="4" name="Rectangle 3"/>
          <p:cNvSpPr/>
          <p:nvPr/>
        </p:nvSpPr>
        <p:spPr>
          <a:xfrm>
            <a:off x="683568" y="3573016"/>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2800" dirty="0" smtClean="0"/>
              <a:t>Voila un peu de ressources, si tu veux en garder un peu à la maison</a:t>
            </a:r>
            <a:r>
              <a:rPr lang="en-US" sz="2800" dirty="0" smtClean="0"/>
              <a:t>…</a:t>
            </a:r>
            <a:endParaRPr lang="fr-FR" sz="2800" dirty="0">
              <a:solidFill>
                <a:schemeClr val="dk1"/>
              </a:solidFill>
            </a:endParaRPr>
          </a:p>
        </p:txBody>
      </p:sp>
    </p:spTree>
    <p:extLst>
      <p:ext uri="{BB962C8B-B14F-4D97-AF65-F5344CB8AC3E}">
        <p14:creationId xmlns:p14="http://schemas.microsoft.com/office/powerpoint/2010/main" val="388667675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e 4"/>
          <p:cNvSpPr/>
          <p:nvPr/>
        </p:nvSpPr>
        <p:spPr>
          <a:xfrm>
            <a:off x="1390824" y="2825147"/>
            <a:ext cx="3541216" cy="3528392"/>
          </a:xfrm>
          <a:prstGeom prst="ellipse">
            <a:avLst/>
          </a:prstGeom>
          <a:solidFill>
            <a:schemeClr val="accent5">
              <a:lumMod val="20000"/>
              <a:lumOff val="80000"/>
            </a:schemeClr>
          </a:solidFill>
          <a:ln>
            <a:solidFill>
              <a:schemeClr val="accent5">
                <a:lumMod val="40000"/>
                <a:lumOff val="60000"/>
              </a:schemeClr>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dirty="0" smtClean="0"/>
          </a:p>
          <a:p>
            <a:pPr algn="ctr"/>
            <a:endParaRPr lang="fr-FR" dirty="0"/>
          </a:p>
          <a:p>
            <a:pPr algn="ctr"/>
            <a:r>
              <a:rPr lang="fr-FR" dirty="0" smtClean="0"/>
              <a:t>Mon domaine de confiance</a:t>
            </a:r>
            <a:endParaRPr lang="fr-FR" dirty="0"/>
          </a:p>
        </p:txBody>
      </p:sp>
      <p:sp>
        <p:nvSpPr>
          <p:cNvPr id="2" name="Titre 1"/>
          <p:cNvSpPr>
            <a:spLocks noGrp="1"/>
          </p:cNvSpPr>
          <p:nvPr>
            <p:ph type="title"/>
          </p:nvPr>
        </p:nvSpPr>
        <p:spPr/>
        <p:txBody>
          <a:bodyPr>
            <a:normAutofit fontScale="90000"/>
          </a:bodyPr>
          <a:lstStyle/>
          <a:p>
            <a:r>
              <a:rPr lang="fr-FR" dirty="0"/>
              <a:t>Le serveur envoie les informations indiquant les domaines autorisés à intégrer ses pages dans des cadres</a:t>
            </a:r>
          </a:p>
        </p:txBody>
      </p:sp>
      <p:sp>
        <p:nvSpPr>
          <p:cNvPr id="3" name="Espace réservé du texte 2"/>
          <p:cNvSpPr>
            <a:spLocks noGrp="1"/>
          </p:cNvSpPr>
          <p:nvPr>
            <p:ph type="body" sz="quarter" idx="13"/>
          </p:nvPr>
        </p:nvSpPr>
        <p:spPr/>
        <p:txBody>
          <a:bodyPr/>
          <a:lstStyle/>
          <a:p>
            <a:r>
              <a:rPr lang="fr-FR" dirty="0" smtClean="0"/>
              <a:t>204</a:t>
            </a:r>
            <a:endParaRPr lang="fr-FR" dirty="0"/>
          </a:p>
        </p:txBody>
      </p:sp>
      <p:sp>
        <p:nvSpPr>
          <p:cNvPr id="4" name="Ellipse 3"/>
          <p:cNvSpPr/>
          <p:nvPr/>
        </p:nvSpPr>
        <p:spPr>
          <a:xfrm>
            <a:off x="2369344" y="2825147"/>
            <a:ext cx="1584176" cy="15121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r-FR" dirty="0" smtClean="0"/>
              <a:t>Mon site</a:t>
            </a:r>
            <a:endParaRPr lang="fr-FR" dirty="0"/>
          </a:p>
        </p:txBody>
      </p:sp>
      <p:grpSp>
        <p:nvGrpSpPr>
          <p:cNvPr id="8" name="Group 4"/>
          <p:cNvGrpSpPr/>
          <p:nvPr/>
        </p:nvGrpSpPr>
        <p:grpSpPr>
          <a:xfrm>
            <a:off x="5383240" y="3649024"/>
            <a:ext cx="1461368" cy="1506941"/>
            <a:chOff x="3131840" y="2708920"/>
            <a:chExt cx="2160000" cy="2160000"/>
          </a:xfrm>
        </p:grpSpPr>
        <p:sp>
          <p:nvSpPr>
            <p:cNvPr id="9" name="Oval 5"/>
            <p:cNvSpPr/>
            <p:nvPr/>
          </p:nvSpPr>
          <p:spPr>
            <a:xfrm>
              <a:off x="3131840" y="2708920"/>
              <a:ext cx="2160000" cy="2160000"/>
            </a:xfrm>
            <a:prstGeom prst="ellipse">
              <a:avLst/>
            </a:prstGeom>
            <a:noFill/>
            <a:ln w="2540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0" name="Straight Connector 6"/>
            <p:cNvCxnSpPr>
              <a:endCxn id="9" idx="5"/>
            </p:cNvCxnSpPr>
            <p:nvPr/>
          </p:nvCxnSpPr>
          <p:spPr>
            <a:xfrm>
              <a:off x="3563888" y="2996952"/>
              <a:ext cx="1411627" cy="1555643"/>
            </a:xfrm>
            <a:prstGeom prst="line">
              <a:avLst/>
            </a:prstGeom>
            <a:noFill/>
            <a:ln w="254000" cmpd="sng">
              <a:solidFill>
                <a:srgbClr val="FF0000"/>
              </a:solidFill>
            </a:ln>
            <a:effectLst/>
          </p:spPr>
          <p:style>
            <a:lnRef idx="1">
              <a:schemeClr val="accent1"/>
            </a:lnRef>
            <a:fillRef idx="3">
              <a:schemeClr val="accent1"/>
            </a:fillRef>
            <a:effectRef idx="2">
              <a:schemeClr val="accent1"/>
            </a:effectRef>
            <a:fontRef idx="minor">
              <a:schemeClr val="lt1"/>
            </a:fontRef>
          </p:style>
        </p:cxnSp>
      </p:grpSp>
    </p:spTree>
    <p:extLst>
      <p:ext uri="{BB962C8B-B14F-4D97-AF65-F5344CB8AC3E}">
        <p14:creationId xmlns:p14="http://schemas.microsoft.com/office/powerpoint/2010/main" val="3410029183"/>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site propose un mécanisme de sécurité permettant de restreindre l'origine des contenus</a:t>
            </a:r>
          </a:p>
        </p:txBody>
      </p:sp>
      <p:sp>
        <p:nvSpPr>
          <p:cNvPr id="3" name="Text Placeholder 2"/>
          <p:cNvSpPr>
            <a:spLocks noGrp="1"/>
          </p:cNvSpPr>
          <p:nvPr>
            <p:ph type="body" sz="quarter" idx="13"/>
          </p:nvPr>
        </p:nvSpPr>
        <p:spPr/>
        <p:txBody>
          <a:bodyPr/>
          <a:lstStyle/>
          <a:p>
            <a:r>
              <a:rPr lang="fr-FR" dirty="0" smtClean="0"/>
              <a:t>205</a:t>
            </a:r>
            <a:endParaRPr lang="fr-FR" dirty="0"/>
          </a:p>
        </p:txBody>
      </p:sp>
    </p:spTree>
    <p:extLst>
      <p:ext uri="{BB962C8B-B14F-4D97-AF65-F5344CB8AC3E}">
        <p14:creationId xmlns:p14="http://schemas.microsoft.com/office/powerpoint/2010/main" val="2903527739"/>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serveur envoie les informations permettant la mise en cache des contenus.</a:t>
            </a:r>
          </a:p>
        </p:txBody>
      </p:sp>
      <p:sp>
        <p:nvSpPr>
          <p:cNvPr id="3" name="Text Placeholder 2"/>
          <p:cNvSpPr>
            <a:spLocks noGrp="1"/>
          </p:cNvSpPr>
          <p:nvPr>
            <p:ph type="body" sz="quarter" idx="13"/>
          </p:nvPr>
        </p:nvSpPr>
        <p:spPr/>
        <p:txBody>
          <a:bodyPr/>
          <a:lstStyle/>
          <a:p>
            <a:r>
              <a:rPr lang="fr-FR" dirty="0" smtClean="0"/>
              <a:t>206</a:t>
            </a:r>
            <a:endParaRPr lang="fr-FR" dirty="0"/>
          </a:p>
        </p:txBody>
      </p:sp>
      <p:sp>
        <p:nvSpPr>
          <p:cNvPr id="4" name="Rectangle 3"/>
          <p:cNvSpPr/>
          <p:nvPr/>
        </p:nvSpPr>
        <p:spPr>
          <a:xfrm>
            <a:off x="683568" y="3573016"/>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2800" dirty="0" smtClean="0"/>
              <a:t>Voila, si tu veux en garder un peu à la maison</a:t>
            </a:r>
            <a:r>
              <a:rPr lang="en-US" sz="2800" dirty="0" smtClean="0"/>
              <a:t>…</a:t>
            </a:r>
            <a:endParaRPr lang="fr-FR" sz="2800" dirty="0">
              <a:solidFill>
                <a:schemeClr val="dk1"/>
              </a:solidFill>
            </a:endParaRPr>
          </a:p>
        </p:txBody>
      </p:sp>
    </p:spTree>
    <p:extLst>
      <p:ext uri="{BB962C8B-B14F-4D97-AF65-F5344CB8AC3E}">
        <p14:creationId xmlns:p14="http://schemas.microsoft.com/office/powerpoint/2010/main" val="63009526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Title 3"/>
          <p:cNvSpPr>
            <a:spLocks noGrp="1"/>
          </p:cNvSpPr>
          <p:nvPr>
            <p:ph type="ctrTitle"/>
          </p:nvPr>
        </p:nvSpPr>
        <p:spPr/>
        <p:txBody>
          <a:bodyPr/>
          <a:lstStyle/>
          <a:p>
            <a:r>
              <a:rPr lang="fr-FR" dirty="0" smtClean="0"/>
              <a:t>Serveur et performances</a:t>
            </a:r>
            <a:endParaRPr lang="fr-FR" dirty="0"/>
          </a:p>
        </p:txBody>
      </p:sp>
      <p:sp>
        <p:nvSpPr>
          <p:cNvPr id="7" name="Rectangle 6"/>
          <p:cNvSpPr/>
          <p:nvPr/>
        </p:nvSpPr>
        <p:spPr>
          <a:xfrm>
            <a:off x="0" y="0"/>
            <a:ext cx="9144000" cy="4766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Formation Qualité</a:t>
            </a:r>
            <a:endParaRPr lang="fr-FR" dirty="0"/>
          </a:p>
        </p:txBody>
      </p:sp>
    </p:spTree>
    <p:extLst>
      <p:ext uri="{BB962C8B-B14F-4D97-AF65-F5344CB8AC3E}">
        <p14:creationId xmlns:p14="http://schemas.microsoft.com/office/powerpoint/2010/main" val="3264026762"/>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serveur envoie un code http 404 pour les ressources non trouvées.</a:t>
            </a:r>
            <a:br>
              <a:rPr lang="fr-FR" dirty="0"/>
            </a:br>
            <a:endParaRPr lang="fr-FR" dirty="0"/>
          </a:p>
        </p:txBody>
      </p:sp>
      <p:sp>
        <p:nvSpPr>
          <p:cNvPr id="3" name="Text Placeholder 2"/>
          <p:cNvSpPr>
            <a:spLocks noGrp="1"/>
          </p:cNvSpPr>
          <p:nvPr>
            <p:ph type="body" sz="quarter" idx="13"/>
          </p:nvPr>
        </p:nvSpPr>
        <p:spPr/>
        <p:txBody>
          <a:bodyPr/>
          <a:lstStyle/>
          <a:p>
            <a:r>
              <a:rPr lang="fr-FR" dirty="0" smtClean="0"/>
              <a:t>207</a:t>
            </a:r>
            <a:endParaRPr lang="fr-FR" dirty="0"/>
          </a:p>
        </p:txBody>
      </p:sp>
      <p:sp>
        <p:nvSpPr>
          <p:cNvPr id="4" name="Rectangle 3"/>
          <p:cNvSpPr/>
          <p:nvPr/>
        </p:nvSpPr>
        <p:spPr>
          <a:xfrm>
            <a:off x="683568" y="3573016"/>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2800" dirty="0" smtClean="0"/>
              <a:t>Et pas un code 200 pour la jolie page 404 personnalisée</a:t>
            </a:r>
            <a:r>
              <a:rPr lang="en-US" sz="2800" dirty="0" smtClean="0"/>
              <a:t>….</a:t>
            </a:r>
            <a:endParaRPr lang="fr-FR" sz="2800" dirty="0">
              <a:solidFill>
                <a:schemeClr val="dk1"/>
              </a:solidFill>
            </a:endParaRPr>
          </a:p>
        </p:txBody>
      </p:sp>
    </p:spTree>
    <p:extLst>
      <p:ext uri="{BB962C8B-B14F-4D97-AF65-F5344CB8AC3E}">
        <p14:creationId xmlns:p14="http://schemas.microsoft.com/office/powerpoint/2010/main" val="2833971368"/>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serveur envoie une page d'erreur 404 personnalisée.</a:t>
            </a:r>
            <a:br>
              <a:rPr lang="fr-FR" dirty="0"/>
            </a:br>
            <a:endParaRPr lang="fr-FR" dirty="0"/>
          </a:p>
        </p:txBody>
      </p:sp>
      <p:sp>
        <p:nvSpPr>
          <p:cNvPr id="3" name="Text Placeholder 2"/>
          <p:cNvSpPr>
            <a:spLocks noGrp="1"/>
          </p:cNvSpPr>
          <p:nvPr>
            <p:ph type="body" sz="quarter" idx="13"/>
          </p:nvPr>
        </p:nvSpPr>
        <p:spPr/>
        <p:txBody>
          <a:bodyPr/>
          <a:lstStyle/>
          <a:p>
            <a:r>
              <a:rPr lang="fr-FR" dirty="0" smtClean="0"/>
              <a:t>208</a:t>
            </a:r>
            <a:endParaRPr lang="fr-FR"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03648" y="2420888"/>
            <a:ext cx="6012758" cy="3672408"/>
          </a:xfrm>
          <a:prstGeom prst="rect">
            <a:avLst/>
          </a:prstGeom>
        </p:spPr>
      </p:pic>
    </p:spTree>
    <p:extLst>
      <p:ext uri="{BB962C8B-B14F-4D97-AF65-F5344CB8AC3E}">
        <p14:creationId xmlns:p14="http://schemas.microsoft.com/office/powerpoint/2010/main" val="407047871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serveur envoie une page d'interdiction 403 personnalisée.</a:t>
            </a:r>
          </a:p>
        </p:txBody>
      </p:sp>
      <p:sp>
        <p:nvSpPr>
          <p:cNvPr id="3" name="Text Placeholder 2"/>
          <p:cNvSpPr>
            <a:spLocks noGrp="1"/>
          </p:cNvSpPr>
          <p:nvPr>
            <p:ph type="body" sz="quarter" idx="13"/>
          </p:nvPr>
        </p:nvSpPr>
        <p:spPr/>
        <p:txBody>
          <a:bodyPr/>
          <a:lstStyle/>
          <a:p>
            <a:r>
              <a:rPr lang="fr-FR" dirty="0" smtClean="0"/>
              <a:t>209</a:t>
            </a:r>
            <a:endParaRPr lang="fr-FR" dirty="0"/>
          </a:p>
        </p:txBody>
      </p:sp>
      <p:pic>
        <p:nvPicPr>
          <p:cNvPr id="4" name="Picture 3"/>
          <p:cNvPicPr>
            <a:picLocks noChangeAspect="1"/>
          </p:cNvPicPr>
          <p:nvPr/>
        </p:nvPicPr>
        <p:blipFill>
          <a:blip r:embed="rId3"/>
          <a:stretch>
            <a:fillRect/>
          </a:stretch>
        </p:blipFill>
        <p:spPr>
          <a:xfrm>
            <a:off x="1475656" y="3068960"/>
            <a:ext cx="5664200" cy="1930400"/>
          </a:xfrm>
          <a:prstGeom prst="rect">
            <a:avLst/>
          </a:prstGeom>
        </p:spPr>
      </p:pic>
    </p:spTree>
    <p:extLst>
      <p:ext uri="{BB962C8B-B14F-4D97-AF65-F5344CB8AC3E}">
        <p14:creationId xmlns:p14="http://schemas.microsoft.com/office/powerpoint/2010/main" val="277807495"/>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menu principal de navigation figure sur les pages d'erreur personnalisées.</a:t>
            </a:r>
          </a:p>
        </p:txBody>
      </p:sp>
      <p:sp>
        <p:nvSpPr>
          <p:cNvPr id="3" name="Text Placeholder 2"/>
          <p:cNvSpPr>
            <a:spLocks noGrp="1"/>
          </p:cNvSpPr>
          <p:nvPr>
            <p:ph type="body" sz="quarter" idx="13"/>
          </p:nvPr>
        </p:nvSpPr>
        <p:spPr/>
        <p:txBody>
          <a:bodyPr/>
          <a:lstStyle/>
          <a:p>
            <a:r>
              <a:rPr lang="fr-FR" dirty="0" smtClean="0"/>
              <a:t>210</a:t>
            </a:r>
            <a:endParaRPr lang="fr-FR" dirty="0"/>
          </a:p>
        </p:txBody>
      </p:sp>
      <p:sp>
        <p:nvSpPr>
          <p:cNvPr id="4" name="Rectangle 3"/>
          <p:cNvSpPr/>
          <p:nvPr/>
        </p:nvSpPr>
        <p:spPr>
          <a:xfrm>
            <a:off x="683568" y="3140968"/>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3600" dirty="0" smtClean="0"/>
              <a:t>404 ≠ GAME OVER</a:t>
            </a:r>
            <a:endParaRPr lang="fr-FR" sz="3600" dirty="0">
              <a:solidFill>
                <a:schemeClr val="dk1"/>
              </a:solidFill>
            </a:endParaRPr>
          </a:p>
        </p:txBody>
      </p:sp>
    </p:spTree>
    <p:extLst>
      <p:ext uri="{BB962C8B-B14F-4D97-AF65-F5344CB8AC3E}">
        <p14:creationId xmlns:p14="http://schemas.microsoft.com/office/powerpoint/2010/main" val="1708893996"/>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serveur transmet des contenus compressés aux clients qui les acceptent.</a:t>
            </a:r>
          </a:p>
        </p:txBody>
      </p:sp>
      <p:sp>
        <p:nvSpPr>
          <p:cNvPr id="3" name="Text Placeholder 2"/>
          <p:cNvSpPr>
            <a:spLocks noGrp="1"/>
          </p:cNvSpPr>
          <p:nvPr>
            <p:ph type="body" sz="quarter" idx="13"/>
          </p:nvPr>
        </p:nvSpPr>
        <p:spPr/>
        <p:txBody>
          <a:bodyPr/>
          <a:lstStyle/>
          <a:p>
            <a:r>
              <a:rPr lang="fr-FR" dirty="0" smtClean="0"/>
              <a:t>211</a:t>
            </a:r>
            <a:endParaRPr lang="fr-FR" dirty="0"/>
          </a:p>
        </p:txBody>
      </p:sp>
    </p:spTree>
    <p:extLst>
      <p:ext uri="{BB962C8B-B14F-4D97-AF65-F5344CB8AC3E}">
        <p14:creationId xmlns:p14="http://schemas.microsoft.com/office/powerpoint/2010/main" val="25746092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Un contenu qui doit être restitué dans un lecteur d'écran ne lui est pas dissimulé.</a:t>
            </a:r>
            <a:br>
              <a:rPr lang="fr-FR" dirty="0"/>
            </a:br>
            <a:endParaRPr lang="fr-FR" dirty="0"/>
          </a:p>
        </p:txBody>
      </p:sp>
      <p:sp>
        <p:nvSpPr>
          <p:cNvPr id="3" name="Text Placeholder 2"/>
          <p:cNvSpPr>
            <a:spLocks noGrp="1"/>
          </p:cNvSpPr>
          <p:nvPr>
            <p:ph type="body" sz="quarter" idx="13"/>
          </p:nvPr>
        </p:nvSpPr>
        <p:spPr/>
        <p:txBody>
          <a:bodyPr/>
          <a:lstStyle/>
          <a:p>
            <a:r>
              <a:rPr lang="fr-FR" dirty="0" smtClean="0"/>
              <a:t>19</a:t>
            </a:r>
            <a:endParaRPr lang="fr-FR" dirty="0"/>
          </a:p>
        </p:txBody>
      </p:sp>
      <p:sp>
        <p:nvSpPr>
          <p:cNvPr id="4" name="Rectangle 3"/>
          <p:cNvSpPr/>
          <p:nvPr/>
        </p:nvSpPr>
        <p:spPr>
          <a:xfrm>
            <a:off x="683568" y="3573016"/>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r"/>
            <a:r>
              <a:rPr lang="fr-FR" sz="3200" smtClean="0">
                <a:solidFill>
                  <a:schemeClr val="dk1"/>
                </a:solidFill>
              </a:rPr>
              <a:t>display:none</a:t>
            </a:r>
            <a:r>
              <a:rPr lang="fr-FR" sz="3200" dirty="0" smtClean="0">
                <a:solidFill>
                  <a:schemeClr val="dk1"/>
                </a:solidFill>
              </a:rPr>
              <a:t>, </a:t>
            </a:r>
            <a:r>
              <a:rPr lang="fr-FR" sz="3200" dirty="0" err="1" smtClean="0">
                <a:solidFill>
                  <a:schemeClr val="dk1"/>
                </a:solidFill>
              </a:rPr>
              <a:t>visibility:hidden</a:t>
            </a:r>
            <a:endParaRPr lang="fr-FR" sz="3200" dirty="0">
              <a:solidFill>
                <a:schemeClr val="dk1"/>
              </a:solidFill>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7624" y="3645024"/>
            <a:ext cx="1578030" cy="1368152"/>
          </a:xfrm>
          <a:prstGeom prst="rect">
            <a:avLst/>
          </a:prstGeom>
        </p:spPr>
      </p:pic>
    </p:spTree>
    <p:extLst>
      <p:ext uri="{BB962C8B-B14F-4D97-AF65-F5344CB8AC3E}">
        <p14:creationId xmlns:p14="http://schemas.microsoft.com/office/powerpoint/2010/main" val="3193177895"/>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en-têtes envoyés par le serveur contiennent les informations relatives au jeu de caractères employé.</a:t>
            </a:r>
            <a:br>
              <a:rPr lang="fr-FR" dirty="0"/>
            </a:br>
            <a:endParaRPr lang="fr-FR" dirty="0"/>
          </a:p>
        </p:txBody>
      </p:sp>
      <p:sp>
        <p:nvSpPr>
          <p:cNvPr id="3" name="Text Placeholder 2"/>
          <p:cNvSpPr>
            <a:spLocks noGrp="1"/>
          </p:cNvSpPr>
          <p:nvPr>
            <p:ph type="body" sz="quarter" idx="13"/>
          </p:nvPr>
        </p:nvSpPr>
        <p:spPr/>
        <p:txBody>
          <a:bodyPr/>
          <a:lstStyle/>
          <a:p>
            <a:r>
              <a:rPr lang="fr-FR" dirty="0" smtClean="0"/>
              <a:t>212</a:t>
            </a:r>
            <a:endParaRPr lang="fr-FR" dirty="0"/>
          </a:p>
        </p:txBody>
      </p:sp>
      <p:sp>
        <p:nvSpPr>
          <p:cNvPr id="4" name="Rectangle 3"/>
          <p:cNvSpPr/>
          <p:nvPr/>
        </p:nvSpPr>
        <p:spPr>
          <a:xfrm>
            <a:off x="683568" y="3573016"/>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2800" dirty="0" smtClean="0"/>
              <a:t>Hello, </a:t>
            </a:r>
            <a:r>
              <a:rPr lang="fr-FR" sz="2800" dirty="0" err="1" smtClean="0"/>
              <a:t>my</a:t>
            </a:r>
            <a:r>
              <a:rPr lang="fr-FR" sz="2800" dirty="0" smtClean="0"/>
              <a:t> </a:t>
            </a:r>
            <a:r>
              <a:rPr lang="fr-FR" sz="2800" dirty="0" err="1" smtClean="0"/>
              <a:t>name</a:t>
            </a:r>
            <a:r>
              <a:rPr lang="fr-FR" sz="2800" dirty="0" smtClean="0"/>
              <a:t> </a:t>
            </a:r>
            <a:r>
              <a:rPr lang="fr-FR" sz="2800" dirty="0" err="1" smtClean="0"/>
              <a:t>is</a:t>
            </a:r>
            <a:r>
              <a:rPr lang="fr-FR" sz="2800" dirty="0" smtClean="0"/>
              <a:t> UTF8</a:t>
            </a:r>
            <a:endParaRPr lang="fr-FR" sz="2800" dirty="0">
              <a:solidFill>
                <a:schemeClr val="dk1"/>
              </a:solidFill>
            </a:endParaRPr>
          </a:p>
        </p:txBody>
      </p:sp>
    </p:spTree>
    <p:extLst>
      <p:ext uri="{BB962C8B-B14F-4D97-AF65-F5344CB8AC3E}">
        <p14:creationId xmlns:p14="http://schemas.microsoft.com/office/powerpoint/2010/main" val="35466159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serveur respecte l'ordre préférentiel de langues des outils de consultation.</a:t>
            </a:r>
          </a:p>
        </p:txBody>
      </p:sp>
      <p:sp>
        <p:nvSpPr>
          <p:cNvPr id="3" name="Text Placeholder 2"/>
          <p:cNvSpPr>
            <a:spLocks noGrp="1"/>
          </p:cNvSpPr>
          <p:nvPr>
            <p:ph type="body" sz="quarter" idx="13"/>
          </p:nvPr>
        </p:nvSpPr>
        <p:spPr/>
        <p:txBody>
          <a:bodyPr/>
          <a:lstStyle/>
          <a:p>
            <a:r>
              <a:rPr lang="fr-FR" dirty="0" smtClean="0"/>
              <a:t>213</a:t>
            </a:r>
            <a:endParaRPr lang="fr-FR"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536" y="4725144"/>
            <a:ext cx="1481584" cy="1481584"/>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4288" y="4725144"/>
            <a:ext cx="1481584" cy="1481584"/>
          </a:xfrm>
          <a:prstGeom prst="rect">
            <a:avLst/>
          </a:prstGeom>
        </p:spPr>
      </p:pic>
      <p:sp>
        <p:nvSpPr>
          <p:cNvPr id="6" name="Rectangular Callout 5"/>
          <p:cNvSpPr/>
          <p:nvPr/>
        </p:nvSpPr>
        <p:spPr>
          <a:xfrm>
            <a:off x="1979712" y="5085184"/>
            <a:ext cx="2232248" cy="1296144"/>
          </a:xfrm>
          <a:prstGeom prst="wedgeRectCallout">
            <a:avLst>
              <a:gd name="adj1" fmla="val -63267"/>
              <a:gd name="adj2" fmla="val -33815"/>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Moi je veux en EN</a:t>
            </a:r>
            <a:endParaRPr lang="fr-FR" sz="2000" dirty="0">
              <a:solidFill>
                <a:schemeClr val="tx1"/>
              </a:solidFill>
            </a:endParaRPr>
          </a:p>
        </p:txBody>
      </p:sp>
      <p:sp>
        <p:nvSpPr>
          <p:cNvPr id="7" name="Rectangular Callout 6"/>
          <p:cNvSpPr/>
          <p:nvPr/>
        </p:nvSpPr>
        <p:spPr>
          <a:xfrm>
            <a:off x="4716016" y="5085184"/>
            <a:ext cx="2232248" cy="1296144"/>
          </a:xfrm>
          <a:prstGeom prst="wedgeRectCallout">
            <a:avLst>
              <a:gd name="adj1" fmla="val 61142"/>
              <a:gd name="adj2" fmla="val -33815"/>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OK, OK</a:t>
            </a:r>
            <a:r>
              <a:rPr lang="en-US" sz="2000" dirty="0" smtClean="0">
                <a:solidFill>
                  <a:schemeClr val="tx1"/>
                </a:solidFill>
              </a:rPr>
              <a:t>…</a:t>
            </a:r>
            <a:endParaRPr lang="fr-FR" sz="2000" dirty="0">
              <a:solidFill>
                <a:schemeClr val="tx1"/>
              </a:solidFill>
            </a:endParaRPr>
          </a:p>
        </p:txBody>
      </p:sp>
      <p:sp>
        <p:nvSpPr>
          <p:cNvPr id="8" name="Rectangle 7"/>
          <p:cNvSpPr/>
          <p:nvPr/>
        </p:nvSpPr>
        <p:spPr>
          <a:xfrm>
            <a:off x="755576" y="2420888"/>
            <a:ext cx="7128792" cy="1726451"/>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4400" dirty="0"/>
              <a:t>Content-language: </a:t>
            </a:r>
            <a:r>
              <a:rPr lang="en-US" sz="4400" dirty="0" err="1"/>
              <a:t>fr</a:t>
            </a:r>
            <a:r>
              <a:rPr lang="en-US" sz="4400" dirty="0"/>
              <a:t>, en</a:t>
            </a:r>
          </a:p>
        </p:txBody>
      </p:sp>
    </p:spTree>
    <p:extLst>
      <p:ext uri="{BB962C8B-B14F-4D97-AF65-F5344CB8AC3E}">
        <p14:creationId xmlns:p14="http://schemas.microsoft.com/office/powerpoint/2010/main" val="3372773997"/>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a:t>
            </a:r>
            <a:r>
              <a:rPr lang="fr-FR" dirty="0" smtClean="0"/>
              <a:t>feuilles </a:t>
            </a:r>
            <a:r>
              <a:rPr lang="fr-FR" dirty="0"/>
              <a:t>de style sont </a:t>
            </a:r>
            <a:r>
              <a:rPr lang="fr-FR" dirty="0" err="1"/>
              <a:t>minifiées</a:t>
            </a:r>
            <a:r>
              <a:rPr lang="fr-FR" dirty="0"/>
              <a:t>.</a:t>
            </a:r>
          </a:p>
        </p:txBody>
      </p:sp>
      <p:sp>
        <p:nvSpPr>
          <p:cNvPr id="3" name="Text Placeholder 2"/>
          <p:cNvSpPr>
            <a:spLocks noGrp="1"/>
          </p:cNvSpPr>
          <p:nvPr>
            <p:ph type="body" sz="quarter" idx="13"/>
          </p:nvPr>
        </p:nvSpPr>
        <p:spPr/>
        <p:txBody>
          <a:bodyPr/>
          <a:lstStyle/>
          <a:p>
            <a:r>
              <a:rPr lang="fr-FR" dirty="0" smtClean="0"/>
              <a:t>214</a:t>
            </a:r>
            <a:endParaRPr lang="fr-FR" dirty="0"/>
          </a:p>
        </p:txBody>
      </p:sp>
      <p:sp>
        <p:nvSpPr>
          <p:cNvPr id="4" name="Rectangle 3"/>
          <p:cNvSpPr/>
          <p:nvPr/>
        </p:nvSpPr>
        <p:spPr>
          <a:xfrm>
            <a:off x="3347864" y="2096852"/>
            <a:ext cx="936104" cy="360040"/>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800" dirty="0" err="1" smtClean="0"/>
              <a:t>css</a:t>
            </a:r>
            <a:endParaRPr lang="fr-FR" sz="800" dirty="0">
              <a:solidFill>
                <a:schemeClr val="dk1"/>
              </a:solidFill>
            </a:endParaRPr>
          </a:p>
        </p:txBody>
      </p:sp>
      <p:sp>
        <p:nvSpPr>
          <p:cNvPr id="5" name="Text Placeholder 2"/>
          <p:cNvSpPr txBox="1">
            <a:spLocks/>
          </p:cNvSpPr>
          <p:nvPr/>
        </p:nvSpPr>
        <p:spPr>
          <a:xfrm>
            <a:off x="7101780" y="4240833"/>
            <a:ext cx="1943100" cy="916359"/>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chor="ctr">
            <a:noAutofit/>
          </a:bodyPr>
          <a:lstStyle>
            <a:defPPr>
              <a:defRPr lang="fr-FR"/>
            </a:defPPr>
            <a:lvl1pPr lvl="0" indent="0" algn="ctr">
              <a:spcBef>
                <a:spcPct val="20000"/>
              </a:spcBef>
              <a:buFont typeface="Arial" panose="020B0604020202020204" pitchFamily="34" charset="0"/>
              <a:buNone/>
              <a:defRPr sz="5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smtClean="0"/>
              <a:t>215</a:t>
            </a:r>
            <a:endParaRPr lang="fr-FR" dirty="0"/>
          </a:p>
        </p:txBody>
      </p:sp>
      <p:sp>
        <p:nvSpPr>
          <p:cNvPr id="6" name="Rectangle 5"/>
          <p:cNvSpPr/>
          <p:nvPr/>
        </p:nvSpPr>
        <p:spPr>
          <a:xfrm>
            <a:off x="475928" y="3933056"/>
            <a:ext cx="6408712" cy="1944216"/>
          </a:xfrm>
          <a:prstGeom prst="rect">
            <a:avLst/>
          </a:prstGeom>
        </p:spPr>
        <p:txBody>
          <a:bodyPr vert="horz" lIns="91440" tIns="45720" rIns="91440" bIns="45720" rtlCol="0" anchor="t">
            <a:normAutofit fontScale="97500"/>
          </a:bodyPr>
          <a:lstStyle/>
          <a:p>
            <a:pPr algn="ctr">
              <a:spcBef>
                <a:spcPct val="0"/>
              </a:spcBef>
            </a:pPr>
            <a:r>
              <a:rPr lang="fr-FR" sz="3200" b="1" dirty="0"/>
              <a:t>Les scripts du site </a:t>
            </a:r>
            <a:r>
              <a:rPr lang="fr-FR" sz="3200" b="1" dirty="0" smtClean="0"/>
              <a:t>sont </a:t>
            </a:r>
            <a:r>
              <a:rPr lang="fr-FR" sz="3200" b="1" dirty="0" err="1" smtClean="0"/>
              <a:t>minifiés</a:t>
            </a:r>
            <a:endParaRPr lang="fr-FR" sz="3200" b="1" dirty="0"/>
          </a:p>
        </p:txBody>
      </p:sp>
      <p:sp>
        <p:nvSpPr>
          <p:cNvPr id="7" name="ZoneTexte 6"/>
          <p:cNvSpPr txBox="1"/>
          <p:nvPr/>
        </p:nvSpPr>
        <p:spPr>
          <a:xfrm>
            <a:off x="7101780" y="3933056"/>
            <a:ext cx="1944216" cy="307777"/>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oAutofit/>
          </a:bodyPr>
          <a:lstStyle>
            <a:defPPr>
              <a:defRPr lang="fr-FR"/>
            </a:defPPr>
            <a:lvl1pPr lvl="0" indent="0" algn="ctr">
              <a:spcBef>
                <a:spcPct val="20000"/>
              </a:spcBef>
              <a:buFont typeface="Arial" panose="020B0604020202020204" pitchFamily="34" charset="0"/>
              <a:buNone/>
              <a:defRPr sz="1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smtClean="0"/>
              <a:t>Bonne pratique n°</a:t>
            </a:r>
            <a:endParaRPr lang="fr-FR"/>
          </a:p>
        </p:txBody>
      </p:sp>
      <p:sp>
        <p:nvSpPr>
          <p:cNvPr id="8" name="Espace réservé du texte 6"/>
          <p:cNvSpPr txBox="1">
            <a:spLocks/>
          </p:cNvSpPr>
          <p:nvPr/>
        </p:nvSpPr>
        <p:spPr>
          <a:xfrm>
            <a:off x="7093396" y="5162634"/>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a:t>niv1</a:t>
            </a:r>
          </a:p>
        </p:txBody>
      </p:sp>
      <p:sp>
        <p:nvSpPr>
          <p:cNvPr id="9" name="Espace réservé du texte 6"/>
          <p:cNvSpPr txBox="1">
            <a:spLocks/>
          </p:cNvSpPr>
          <p:nvPr/>
        </p:nvSpPr>
        <p:spPr>
          <a:xfrm>
            <a:off x="7777472" y="5162634"/>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a:t>niv 2</a:t>
            </a:r>
            <a:endParaRPr lang="fr-FR" dirty="0"/>
          </a:p>
        </p:txBody>
      </p:sp>
      <p:sp>
        <p:nvSpPr>
          <p:cNvPr id="10" name="Espace réservé du texte 6"/>
          <p:cNvSpPr txBox="1">
            <a:spLocks/>
          </p:cNvSpPr>
          <p:nvPr/>
        </p:nvSpPr>
        <p:spPr>
          <a:xfrm>
            <a:off x="8461548" y="5162634"/>
            <a:ext cx="576064" cy="252028"/>
          </a:xfrm>
          <a:prstGeom prst="rect">
            <a:avLst/>
          </a:prstGeom>
          <a:solidFill>
            <a:schemeClr val="accent5">
              <a:lumMod val="5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err="1"/>
              <a:t>niv</a:t>
            </a:r>
            <a:r>
              <a:rPr lang="fr-FR" dirty="0"/>
              <a:t> 3</a:t>
            </a:r>
          </a:p>
        </p:txBody>
      </p:sp>
      <p:sp>
        <p:nvSpPr>
          <p:cNvPr id="11" name="Rectangle 10"/>
          <p:cNvSpPr/>
          <p:nvPr/>
        </p:nvSpPr>
        <p:spPr>
          <a:xfrm>
            <a:off x="3491880" y="5054622"/>
            <a:ext cx="936104" cy="360040"/>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800" dirty="0" err="1" smtClean="0"/>
              <a:t>javascript</a:t>
            </a:r>
            <a:endParaRPr lang="fr-FR" sz="800" dirty="0">
              <a:solidFill>
                <a:schemeClr val="dk1"/>
              </a:solidFill>
            </a:endParaRP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588" y="1484784"/>
            <a:ext cx="4996656" cy="230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5602" y="4699012"/>
            <a:ext cx="4998641" cy="1942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387653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fonctions de scripts internes au site sont placées dans des fichiers externes</a:t>
            </a:r>
          </a:p>
        </p:txBody>
      </p:sp>
      <p:sp>
        <p:nvSpPr>
          <p:cNvPr id="3" name="Espace réservé du texte 2"/>
          <p:cNvSpPr>
            <a:spLocks noGrp="1"/>
          </p:cNvSpPr>
          <p:nvPr>
            <p:ph type="body" sz="quarter" idx="13"/>
          </p:nvPr>
        </p:nvSpPr>
        <p:spPr/>
        <p:txBody>
          <a:bodyPr/>
          <a:lstStyle/>
          <a:p>
            <a:r>
              <a:rPr lang="fr-FR" dirty="0" smtClean="0"/>
              <a:t>216</a:t>
            </a:r>
            <a:endParaRPr lang="fr-FR"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5536" y="4725144"/>
            <a:ext cx="1481584" cy="1481584"/>
          </a:xfrm>
          <a:prstGeom prst="rect">
            <a:avLst/>
          </a:prstGeom>
        </p:spPr>
      </p:pic>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4288" y="4725144"/>
            <a:ext cx="1481584" cy="1481584"/>
          </a:xfrm>
          <a:prstGeom prst="rect">
            <a:avLst/>
          </a:prstGeom>
        </p:spPr>
      </p:pic>
      <p:sp>
        <p:nvSpPr>
          <p:cNvPr id="6" name="Rectangular Callout 5"/>
          <p:cNvSpPr/>
          <p:nvPr/>
        </p:nvSpPr>
        <p:spPr>
          <a:xfrm>
            <a:off x="1979712" y="5085184"/>
            <a:ext cx="2232248" cy="1296144"/>
          </a:xfrm>
          <a:prstGeom prst="wedgeRectCallout">
            <a:avLst>
              <a:gd name="adj1" fmla="val -63267"/>
              <a:gd name="adj2" fmla="val -33815"/>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C’est de la discrimination</a:t>
            </a:r>
            <a:endParaRPr lang="fr-FR" sz="2000" dirty="0">
              <a:solidFill>
                <a:schemeClr val="tx1"/>
              </a:solidFill>
            </a:endParaRPr>
          </a:p>
        </p:txBody>
      </p:sp>
      <p:sp>
        <p:nvSpPr>
          <p:cNvPr id="7" name="Rectangular Callout 6"/>
          <p:cNvSpPr/>
          <p:nvPr/>
        </p:nvSpPr>
        <p:spPr>
          <a:xfrm>
            <a:off x="4716016" y="5085184"/>
            <a:ext cx="2232248" cy="1296144"/>
          </a:xfrm>
          <a:prstGeom prst="wedgeRectCallout">
            <a:avLst>
              <a:gd name="adj1" fmla="val 61142"/>
              <a:gd name="adj2" fmla="val -33815"/>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Oui, « by design »</a:t>
            </a:r>
            <a:endParaRPr lang="fr-FR" sz="2000" dirty="0">
              <a:solidFill>
                <a:schemeClr val="tx1"/>
              </a:solidFill>
            </a:endParaRPr>
          </a:p>
        </p:txBody>
      </p:sp>
      <p:sp>
        <p:nvSpPr>
          <p:cNvPr id="8" name="Rectangle 7"/>
          <p:cNvSpPr/>
          <p:nvPr/>
        </p:nvSpPr>
        <p:spPr>
          <a:xfrm>
            <a:off x="755576" y="2420888"/>
            <a:ext cx="7128792" cy="1726451"/>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4400" dirty="0" smtClean="0"/>
              <a:t>HTML only</a:t>
            </a:r>
            <a:endParaRPr lang="en-US" sz="4400" dirty="0"/>
          </a:p>
        </p:txBody>
      </p:sp>
    </p:spTree>
    <p:extLst>
      <p:ext uri="{BB962C8B-B14F-4D97-AF65-F5344CB8AC3E}">
        <p14:creationId xmlns:p14="http://schemas.microsoft.com/office/powerpoint/2010/main" val="3643271033"/>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L'adresse du site et de ses sous-domaines fonctionnent avec ou sans préfixe www.</a:t>
            </a:r>
          </a:p>
        </p:txBody>
      </p:sp>
      <p:sp>
        <p:nvSpPr>
          <p:cNvPr id="3" name="Text Placeholder 2"/>
          <p:cNvSpPr>
            <a:spLocks noGrp="1"/>
          </p:cNvSpPr>
          <p:nvPr>
            <p:ph type="body" sz="quarter" idx="13"/>
          </p:nvPr>
        </p:nvSpPr>
        <p:spPr/>
        <p:txBody>
          <a:bodyPr/>
          <a:lstStyle/>
          <a:p>
            <a:r>
              <a:rPr lang="fr-FR" dirty="0" smtClean="0"/>
              <a:t>217</a:t>
            </a:r>
            <a:endParaRPr lang="fr-FR" dirty="0"/>
          </a:p>
        </p:txBody>
      </p:sp>
    </p:spTree>
    <p:extLst>
      <p:ext uri="{BB962C8B-B14F-4D97-AF65-F5344CB8AC3E}">
        <p14:creationId xmlns:p14="http://schemas.microsoft.com/office/powerpoint/2010/main" val="4212720009"/>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92732" cy="6858000"/>
          </a:xfrm>
          <a:prstGeom prst="rect">
            <a:avLst/>
          </a:prstGeom>
        </p:spPr>
      </p:pic>
      <p:sp>
        <p:nvSpPr>
          <p:cNvPr id="4" name="Title 3"/>
          <p:cNvSpPr>
            <a:spLocks noGrp="1"/>
          </p:cNvSpPr>
          <p:nvPr>
            <p:ph type="ctrTitle"/>
          </p:nvPr>
        </p:nvSpPr>
        <p:spPr/>
        <p:txBody>
          <a:bodyPr/>
          <a:lstStyle/>
          <a:p>
            <a:r>
              <a:rPr lang="fr-FR" dirty="0" smtClean="0"/>
              <a:t>Syndication</a:t>
            </a:r>
            <a:endParaRPr lang="fr-FR" dirty="0"/>
          </a:p>
        </p:txBody>
      </p:sp>
      <p:sp>
        <p:nvSpPr>
          <p:cNvPr id="7" name="Rectangle 6"/>
          <p:cNvSpPr/>
          <p:nvPr/>
        </p:nvSpPr>
        <p:spPr>
          <a:xfrm>
            <a:off x="0" y="0"/>
            <a:ext cx="9144000" cy="4766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Formation Qualité</a:t>
            </a:r>
            <a:endParaRPr lang="fr-FR" dirty="0"/>
          </a:p>
        </p:txBody>
      </p:sp>
    </p:spTree>
    <p:extLst>
      <p:ext uri="{BB962C8B-B14F-4D97-AF65-F5344CB8AC3E}">
        <p14:creationId xmlns:p14="http://schemas.microsoft.com/office/powerpoint/2010/main" val="625239836"/>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code source des fils de syndication indique leur fréquence de mise à jour.</a:t>
            </a:r>
          </a:p>
        </p:txBody>
      </p:sp>
      <p:sp>
        <p:nvSpPr>
          <p:cNvPr id="3" name="Text Placeholder 2"/>
          <p:cNvSpPr>
            <a:spLocks noGrp="1"/>
          </p:cNvSpPr>
          <p:nvPr>
            <p:ph type="body" sz="quarter" idx="13"/>
          </p:nvPr>
        </p:nvSpPr>
        <p:spPr/>
        <p:txBody>
          <a:bodyPr/>
          <a:lstStyle/>
          <a:p>
            <a:r>
              <a:rPr lang="fr-FR" dirty="0" smtClean="0"/>
              <a:t>218</a:t>
            </a:r>
            <a:endParaRPr lang="fr-FR" dirty="0"/>
          </a:p>
        </p:txBody>
      </p:sp>
      <p:pic>
        <p:nvPicPr>
          <p:cNvPr id="4" name="Picture 3" descr="Capture d’écran 2015-10-04 à 22.35.09.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9512" y="2708920"/>
            <a:ext cx="8788400" cy="2095500"/>
          </a:xfrm>
          <a:prstGeom prst="rect">
            <a:avLst/>
          </a:prstGeom>
        </p:spPr>
      </p:pic>
    </p:spTree>
    <p:extLst>
      <p:ext uri="{BB962C8B-B14F-4D97-AF65-F5344CB8AC3E}">
        <p14:creationId xmlns:p14="http://schemas.microsoft.com/office/powerpoint/2010/main" val="26822116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sz="3200" dirty="0"/>
              <a:t>Les fils de syndication sont détectables par les agents </a:t>
            </a:r>
            <a:r>
              <a:rPr lang="fr-FR" sz="3200" dirty="0" smtClean="0"/>
              <a:t>utilisateurs</a:t>
            </a:r>
            <a:endParaRPr lang="fr-FR" sz="3200" dirty="0"/>
          </a:p>
        </p:txBody>
      </p:sp>
      <p:sp>
        <p:nvSpPr>
          <p:cNvPr id="3" name="Text Placeholder 2"/>
          <p:cNvSpPr>
            <a:spLocks noGrp="1"/>
          </p:cNvSpPr>
          <p:nvPr>
            <p:ph type="body" sz="quarter" idx="13"/>
          </p:nvPr>
        </p:nvSpPr>
        <p:spPr/>
        <p:txBody>
          <a:bodyPr/>
          <a:lstStyle/>
          <a:p>
            <a:r>
              <a:rPr lang="fr-FR" dirty="0" smtClean="0"/>
              <a:t>219</a:t>
            </a:r>
            <a:endParaRPr lang="fr-FR" dirty="0"/>
          </a:p>
        </p:txBody>
      </p:sp>
      <p:sp>
        <p:nvSpPr>
          <p:cNvPr id="4" name="Title 1"/>
          <p:cNvSpPr txBox="1">
            <a:spLocks/>
          </p:cNvSpPr>
          <p:nvPr/>
        </p:nvSpPr>
        <p:spPr>
          <a:xfrm>
            <a:off x="467544" y="2646040"/>
            <a:ext cx="6419056" cy="1359024"/>
          </a:xfrm>
          <a:prstGeom prst="rect">
            <a:avLst/>
          </a:prstGeom>
        </p:spPr>
        <p:txBody>
          <a:bodyPr vert="horz" lIns="91440" tIns="45720" rIns="91440" bIns="45720" rtlCol="0" anchor="t">
            <a:normAutofit fontScale="97500"/>
          </a:bodyPr>
          <a:lstStyle>
            <a:lvl1pPr algn="ctr" defTabSz="914400" rtl="0" eaLnBrk="1" latinLnBrk="0" hangingPunct="1">
              <a:spcBef>
                <a:spcPct val="0"/>
              </a:spcBef>
              <a:buNone/>
              <a:defRPr sz="3600" kern="1200">
                <a:solidFill>
                  <a:schemeClr val="tx1"/>
                </a:solidFill>
                <a:latin typeface="+mj-lt"/>
                <a:ea typeface="+mj-ea"/>
                <a:cs typeface="+mj-cs"/>
              </a:defRPr>
            </a:lvl1pPr>
          </a:lstStyle>
          <a:p>
            <a:r>
              <a:rPr lang="fr-FR" sz="3200" b="1" dirty="0"/>
              <a:t>Les hyperliens contenus dans les fils de syndication sont absolus</a:t>
            </a:r>
          </a:p>
        </p:txBody>
      </p:sp>
      <p:sp>
        <p:nvSpPr>
          <p:cNvPr id="5" name="Text Placeholder 2"/>
          <p:cNvSpPr txBox="1">
            <a:spLocks/>
          </p:cNvSpPr>
          <p:nvPr/>
        </p:nvSpPr>
        <p:spPr>
          <a:xfrm>
            <a:off x="7092280" y="2785640"/>
            <a:ext cx="1944216" cy="916359"/>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chor="ctr">
            <a:noAutofit/>
          </a:bodyPr>
          <a:lstStyle>
            <a:defPPr>
              <a:defRPr lang="fr-FR"/>
            </a:defPPr>
            <a:lvl1pPr lvl="0" indent="0" algn="ctr">
              <a:spcBef>
                <a:spcPct val="20000"/>
              </a:spcBef>
              <a:buFont typeface="Arial" panose="020B0604020202020204" pitchFamily="34" charset="0"/>
              <a:buNone/>
              <a:defRPr sz="1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sz="5400" dirty="0" smtClean="0"/>
              <a:t>220</a:t>
            </a:r>
            <a:endParaRPr lang="fr-FR" sz="5400" dirty="0"/>
          </a:p>
        </p:txBody>
      </p:sp>
      <p:sp>
        <p:nvSpPr>
          <p:cNvPr id="6" name="Title 1"/>
          <p:cNvSpPr txBox="1">
            <a:spLocks/>
          </p:cNvSpPr>
          <p:nvPr/>
        </p:nvSpPr>
        <p:spPr>
          <a:xfrm>
            <a:off x="457646" y="5094312"/>
            <a:ext cx="6419056" cy="1070992"/>
          </a:xfrm>
          <a:prstGeom prst="rect">
            <a:avLst/>
          </a:prstGeom>
        </p:spPr>
        <p:txBody>
          <a:bodyPr vert="horz" lIns="91440" tIns="45720" rIns="91440" bIns="45720" rtlCol="0" anchor="t">
            <a:normAutofit fontScale="97500"/>
          </a:bodyPr>
          <a:lstStyle>
            <a:lvl1pPr algn="ctr" defTabSz="914400" rtl="0" eaLnBrk="1" latinLnBrk="0" hangingPunct="1">
              <a:spcBef>
                <a:spcPct val="0"/>
              </a:spcBef>
              <a:buNone/>
              <a:defRPr sz="3600" kern="1200">
                <a:solidFill>
                  <a:schemeClr val="tx1"/>
                </a:solidFill>
                <a:latin typeface="+mj-lt"/>
                <a:ea typeface="+mj-ea"/>
                <a:cs typeface="+mj-cs"/>
              </a:defRPr>
            </a:lvl1pPr>
          </a:lstStyle>
          <a:p>
            <a:r>
              <a:rPr lang="fr-FR" sz="3200" b="1" dirty="0" smtClean="0"/>
              <a:t>Le site propose au moins un lien vers chaque fil de syndication.</a:t>
            </a:r>
            <a:endParaRPr lang="fr-FR" sz="3200" b="1" dirty="0"/>
          </a:p>
        </p:txBody>
      </p:sp>
      <p:sp>
        <p:nvSpPr>
          <p:cNvPr id="7" name="Text Placeholder 2"/>
          <p:cNvSpPr txBox="1">
            <a:spLocks/>
          </p:cNvSpPr>
          <p:nvPr/>
        </p:nvSpPr>
        <p:spPr>
          <a:xfrm>
            <a:off x="7093396" y="5233912"/>
            <a:ext cx="1943100" cy="916359"/>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chor="ctr">
            <a:noAutofit/>
          </a:bodyPr>
          <a:lstStyle>
            <a:defPPr>
              <a:defRPr lang="fr-FR"/>
            </a:defPPr>
            <a:lvl1pPr lvl="0" indent="0" algn="ctr">
              <a:spcBef>
                <a:spcPct val="20000"/>
              </a:spcBef>
              <a:buFont typeface="Arial" panose="020B0604020202020204" pitchFamily="34" charset="0"/>
              <a:buNone/>
              <a:defRPr sz="5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smtClean="0"/>
              <a:t>221</a:t>
            </a:r>
            <a:endParaRPr lang="fr-FR" dirty="0"/>
          </a:p>
        </p:txBody>
      </p:sp>
      <p:sp>
        <p:nvSpPr>
          <p:cNvPr id="21" name="ZoneTexte 20"/>
          <p:cNvSpPr txBox="1"/>
          <p:nvPr/>
        </p:nvSpPr>
        <p:spPr>
          <a:xfrm>
            <a:off x="7092280" y="2477863"/>
            <a:ext cx="1944216" cy="307777"/>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oAutofit/>
          </a:bodyPr>
          <a:lstStyle>
            <a:defPPr>
              <a:defRPr lang="fr-FR"/>
            </a:defPPr>
            <a:lvl1pPr lvl="0" indent="0" algn="ctr">
              <a:spcBef>
                <a:spcPct val="20000"/>
              </a:spcBef>
              <a:buFont typeface="Arial" panose="020B0604020202020204" pitchFamily="34" charset="0"/>
              <a:buNone/>
              <a:defRPr sz="1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smtClean="0"/>
              <a:t>Bonne pratique n°</a:t>
            </a:r>
            <a:endParaRPr lang="fr-FR"/>
          </a:p>
        </p:txBody>
      </p:sp>
      <p:sp>
        <p:nvSpPr>
          <p:cNvPr id="25" name="ZoneTexte 24"/>
          <p:cNvSpPr txBox="1"/>
          <p:nvPr/>
        </p:nvSpPr>
        <p:spPr>
          <a:xfrm>
            <a:off x="7093396" y="4926135"/>
            <a:ext cx="1944216" cy="307777"/>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oAutofit/>
          </a:bodyPr>
          <a:lstStyle>
            <a:defPPr>
              <a:defRPr lang="fr-FR"/>
            </a:defPPr>
            <a:lvl1pPr lvl="0" indent="0" algn="ctr">
              <a:spcBef>
                <a:spcPct val="20000"/>
              </a:spcBef>
              <a:buFont typeface="Arial" panose="020B0604020202020204" pitchFamily="34" charset="0"/>
              <a:buNone/>
              <a:defRPr sz="1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smtClean="0"/>
              <a:t>Bonne pratique n°</a:t>
            </a:r>
            <a:endParaRPr lang="fr-FR"/>
          </a:p>
        </p:txBody>
      </p:sp>
      <p:sp>
        <p:nvSpPr>
          <p:cNvPr id="26" name="Espace réservé du texte 6"/>
          <p:cNvSpPr txBox="1">
            <a:spLocks/>
          </p:cNvSpPr>
          <p:nvPr/>
        </p:nvSpPr>
        <p:spPr>
          <a:xfrm>
            <a:off x="7093396" y="6150271"/>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a:t>niv1</a:t>
            </a:r>
            <a:endParaRPr lang="fr-FR" dirty="0"/>
          </a:p>
        </p:txBody>
      </p:sp>
      <p:sp>
        <p:nvSpPr>
          <p:cNvPr id="27" name="Espace réservé du texte 6"/>
          <p:cNvSpPr txBox="1">
            <a:spLocks/>
          </p:cNvSpPr>
          <p:nvPr/>
        </p:nvSpPr>
        <p:spPr>
          <a:xfrm>
            <a:off x="7777472" y="6150271"/>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a:t>niv 2</a:t>
            </a:r>
            <a:endParaRPr lang="fr-FR" dirty="0"/>
          </a:p>
        </p:txBody>
      </p:sp>
      <p:sp>
        <p:nvSpPr>
          <p:cNvPr id="28" name="Espace réservé du texte 6"/>
          <p:cNvSpPr txBox="1">
            <a:spLocks/>
          </p:cNvSpPr>
          <p:nvPr/>
        </p:nvSpPr>
        <p:spPr>
          <a:xfrm>
            <a:off x="8461548" y="6150271"/>
            <a:ext cx="576064" cy="252028"/>
          </a:xfrm>
          <a:prstGeom prst="rect">
            <a:avLst/>
          </a:prstGeom>
          <a:solidFill>
            <a:schemeClr val="accent5">
              <a:lumMod val="5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smtClean="0"/>
              <a:t>niv 3</a:t>
            </a:r>
            <a:endParaRPr lang="fr-FR" dirty="0"/>
          </a:p>
        </p:txBody>
      </p:sp>
      <p:sp>
        <p:nvSpPr>
          <p:cNvPr id="29" name="Espace réservé du texte 6"/>
          <p:cNvSpPr txBox="1">
            <a:spLocks/>
          </p:cNvSpPr>
          <p:nvPr/>
        </p:nvSpPr>
        <p:spPr>
          <a:xfrm>
            <a:off x="7092280" y="3701999"/>
            <a:ext cx="576064" cy="252028"/>
          </a:xfrm>
          <a:prstGeom prst="rect">
            <a:avLst/>
          </a:prstGeom>
          <a:solidFill>
            <a:schemeClr val="accent5">
              <a:lumMod val="5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a:t>niv1</a:t>
            </a:r>
            <a:endParaRPr lang="fr-FR" dirty="0"/>
          </a:p>
        </p:txBody>
      </p:sp>
      <p:sp>
        <p:nvSpPr>
          <p:cNvPr id="30" name="Espace réservé du texte 6"/>
          <p:cNvSpPr txBox="1">
            <a:spLocks/>
          </p:cNvSpPr>
          <p:nvPr/>
        </p:nvSpPr>
        <p:spPr>
          <a:xfrm>
            <a:off x="7776356" y="3701999"/>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a:t>niv 2</a:t>
            </a:r>
            <a:endParaRPr lang="fr-FR" dirty="0"/>
          </a:p>
        </p:txBody>
      </p:sp>
      <p:sp>
        <p:nvSpPr>
          <p:cNvPr id="31" name="Espace réservé du texte 6"/>
          <p:cNvSpPr txBox="1">
            <a:spLocks/>
          </p:cNvSpPr>
          <p:nvPr/>
        </p:nvSpPr>
        <p:spPr>
          <a:xfrm>
            <a:off x="8460432" y="3701999"/>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smtClean="0">
                <a:solidFill>
                  <a:schemeClr val="bg1">
                    <a:lumMod val="75000"/>
                  </a:schemeClr>
                </a:solidFill>
              </a:rPr>
              <a:t>niv 3</a:t>
            </a:r>
            <a:endParaRPr lang="fr-FR" dirty="0">
              <a:solidFill>
                <a:schemeClr val="bg1">
                  <a:lumMod val="75000"/>
                </a:schemeClr>
              </a:solidFill>
            </a:endParaRPr>
          </a:p>
        </p:txBody>
      </p:sp>
    </p:spTree>
    <p:extLst>
      <p:ext uri="{BB962C8B-B14F-4D97-AF65-F5344CB8AC3E}">
        <p14:creationId xmlns:p14="http://schemas.microsoft.com/office/powerpoint/2010/main" val="704745104"/>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204838" cy="6985426"/>
          </a:xfrm>
          <a:prstGeom prst="rect">
            <a:avLst/>
          </a:prstGeom>
        </p:spPr>
      </p:pic>
      <p:sp>
        <p:nvSpPr>
          <p:cNvPr id="4" name="Title 3"/>
          <p:cNvSpPr>
            <a:spLocks noGrp="1"/>
          </p:cNvSpPr>
          <p:nvPr>
            <p:ph type="ctrTitle"/>
          </p:nvPr>
        </p:nvSpPr>
        <p:spPr/>
        <p:txBody>
          <a:bodyPr/>
          <a:lstStyle/>
          <a:p>
            <a:r>
              <a:rPr lang="fr-FR" dirty="0" smtClean="0"/>
              <a:t>Tableaux</a:t>
            </a:r>
            <a:endParaRPr lang="fr-FR" dirty="0"/>
          </a:p>
        </p:txBody>
      </p:sp>
      <p:sp>
        <p:nvSpPr>
          <p:cNvPr id="7" name="Rectangle 6"/>
          <p:cNvSpPr/>
          <p:nvPr/>
        </p:nvSpPr>
        <p:spPr>
          <a:xfrm>
            <a:off x="0" y="0"/>
            <a:ext cx="9144000" cy="4766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Formation Qualité</a:t>
            </a:r>
            <a:endParaRPr lang="fr-FR" dirty="0"/>
          </a:p>
        </p:txBody>
      </p:sp>
    </p:spTree>
    <p:extLst>
      <p:ext uri="{BB962C8B-B14F-4D97-AF65-F5344CB8AC3E}">
        <p14:creationId xmlns:p14="http://schemas.microsoft.com/office/powerpoint/2010/main" val="219010755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cellules des tableaux de données sont reliées à leurs en-têtes.</a:t>
            </a:r>
          </a:p>
        </p:txBody>
      </p:sp>
      <p:sp>
        <p:nvSpPr>
          <p:cNvPr id="3" name="Text Placeholder 2"/>
          <p:cNvSpPr>
            <a:spLocks noGrp="1"/>
          </p:cNvSpPr>
          <p:nvPr>
            <p:ph type="body" sz="quarter" idx="13"/>
          </p:nvPr>
        </p:nvSpPr>
        <p:spPr/>
        <p:txBody>
          <a:bodyPr/>
          <a:lstStyle/>
          <a:p>
            <a:r>
              <a:rPr lang="fr-FR" dirty="0" smtClean="0"/>
              <a:t>222</a:t>
            </a:r>
            <a:endParaRPr lang="fr-FR" dirty="0"/>
          </a:p>
        </p:txBody>
      </p:sp>
      <p:pic>
        <p:nvPicPr>
          <p:cNvPr id="6" name="Picture 5" descr="Capture d’écran 2015-10-04 à 22.58.46.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47664" y="3375732"/>
            <a:ext cx="5652120" cy="2465871"/>
          </a:xfrm>
          <a:prstGeom prst="rect">
            <a:avLst/>
          </a:prstGeom>
        </p:spPr>
      </p:pic>
    </p:spTree>
    <p:extLst>
      <p:ext uri="{BB962C8B-B14F-4D97-AF65-F5344CB8AC3E}">
        <p14:creationId xmlns:p14="http://schemas.microsoft.com/office/powerpoint/2010/main" val="6728947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contenu et le sens de chaque page ne sont pas altérés lorsque les styles sont désactivés.</a:t>
            </a:r>
            <a:br>
              <a:rPr lang="fr-FR" dirty="0"/>
            </a:br>
            <a:endParaRPr lang="fr-FR" dirty="0"/>
          </a:p>
        </p:txBody>
      </p:sp>
      <p:sp>
        <p:nvSpPr>
          <p:cNvPr id="3" name="Text Placeholder 2"/>
          <p:cNvSpPr>
            <a:spLocks noGrp="1"/>
          </p:cNvSpPr>
          <p:nvPr>
            <p:ph type="body" sz="quarter" idx="13"/>
          </p:nvPr>
        </p:nvSpPr>
        <p:spPr/>
        <p:txBody>
          <a:bodyPr/>
          <a:lstStyle/>
          <a:p>
            <a:r>
              <a:rPr lang="fr-FR" dirty="0" smtClean="0"/>
              <a:t>20</a:t>
            </a:r>
            <a:endParaRPr lang="fr-FR" dirty="0"/>
          </a:p>
        </p:txBody>
      </p:sp>
      <p:pic>
        <p:nvPicPr>
          <p:cNvPr id="4" name="Picture 3" descr="Capture d’écran 2015-10-03 à 18.01.09.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03848" y="3861048"/>
            <a:ext cx="5796136" cy="2501073"/>
          </a:xfrm>
          <a:prstGeom prst="rect">
            <a:avLst/>
          </a:prstGeom>
          <a:ln>
            <a:noFill/>
          </a:ln>
          <a:effectLst>
            <a:outerShdw blurRad="292100" dist="139700" dir="2700000" algn="tl" rotWithShape="0">
              <a:srgbClr val="333333">
                <a:alpha val="65000"/>
              </a:srgbClr>
            </a:outerShdw>
          </a:effectLst>
        </p:spPr>
      </p:pic>
      <p:pic>
        <p:nvPicPr>
          <p:cNvPr id="5" name="Picture 4" descr="Capture d’écran 2015-10-03 à 18.01.2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5536" y="2204864"/>
            <a:ext cx="5364088" cy="23131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1167351"/>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titres des tableaux de données sont renseignés.</a:t>
            </a:r>
          </a:p>
        </p:txBody>
      </p:sp>
      <p:sp>
        <p:nvSpPr>
          <p:cNvPr id="3" name="Text Placeholder 2"/>
          <p:cNvSpPr>
            <a:spLocks noGrp="1"/>
          </p:cNvSpPr>
          <p:nvPr>
            <p:ph type="body" sz="quarter" idx="13"/>
          </p:nvPr>
        </p:nvSpPr>
        <p:spPr/>
        <p:txBody>
          <a:bodyPr/>
          <a:lstStyle/>
          <a:p>
            <a:r>
              <a:rPr lang="fr-FR" dirty="0" smtClean="0"/>
              <a:t>223</a:t>
            </a:r>
            <a:endParaRPr lang="fr-FR" dirty="0"/>
          </a:p>
        </p:txBody>
      </p:sp>
      <p:pic>
        <p:nvPicPr>
          <p:cNvPr id="5" name="Picture 4" descr="Capture d’écran 2015-10-04 à 22.58.46.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7664" y="2276872"/>
            <a:ext cx="5652120" cy="3564731"/>
          </a:xfrm>
          <a:prstGeom prst="rect">
            <a:avLst/>
          </a:prstGeom>
        </p:spPr>
      </p:pic>
    </p:spTree>
    <p:extLst>
      <p:ext uri="{BB962C8B-B14F-4D97-AF65-F5344CB8AC3E}">
        <p14:creationId xmlns:p14="http://schemas.microsoft.com/office/powerpoint/2010/main" val="1500684927"/>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linéarisation des tableaux utilisés pour la mise en page ne nuit pas à la compréhension des contenus.</a:t>
            </a:r>
          </a:p>
        </p:txBody>
      </p:sp>
      <p:sp>
        <p:nvSpPr>
          <p:cNvPr id="3" name="Text Placeholder 2"/>
          <p:cNvSpPr>
            <a:spLocks noGrp="1"/>
          </p:cNvSpPr>
          <p:nvPr>
            <p:ph type="body" sz="quarter" idx="13"/>
          </p:nvPr>
        </p:nvSpPr>
        <p:spPr/>
        <p:txBody>
          <a:bodyPr/>
          <a:lstStyle/>
          <a:p>
            <a:r>
              <a:rPr lang="fr-FR" dirty="0" smtClean="0"/>
              <a:t>224</a:t>
            </a:r>
            <a:endParaRPr lang="fr-FR" dirty="0"/>
          </a:p>
        </p:txBody>
      </p:sp>
    </p:spTree>
    <p:extLst>
      <p:ext uri="{BB962C8B-B14F-4D97-AF65-F5344CB8AC3E}">
        <p14:creationId xmlns:p14="http://schemas.microsoft.com/office/powerpoint/2010/main" val="210741493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tableaux de données ne sont pas remplacés par des images</a:t>
            </a:r>
          </a:p>
        </p:txBody>
      </p:sp>
      <p:sp>
        <p:nvSpPr>
          <p:cNvPr id="3" name="Espace réservé du texte 2"/>
          <p:cNvSpPr>
            <a:spLocks noGrp="1"/>
          </p:cNvSpPr>
          <p:nvPr>
            <p:ph type="body" sz="quarter" idx="13"/>
          </p:nvPr>
        </p:nvSpPr>
        <p:spPr/>
        <p:txBody>
          <a:bodyPr/>
          <a:lstStyle/>
          <a:p>
            <a:r>
              <a:rPr lang="fr-FR" dirty="0" smtClean="0"/>
              <a:t>225</a:t>
            </a:r>
            <a:endParaRPr lang="fr-FR"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996952"/>
            <a:ext cx="7993782" cy="356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447419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tableaux de données ne sont pas simulés à l'aide de texte mis en forme.</a:t>
            </a:r>
          </a:p>
        </p:txBody>
      </p:sp>
      <p:sp>
        <p:nvSpPr>
          <p:cNvPr id="3" name="Text Placeholder 2"/>
          <p:cNvSpPr>
            <a:spLocks noGrp="1"/>
          </p:cNvSpPr>
          <p:nvPr>
            <p:ph type="body" sz="quarter" idx="13"/>
          </p:nvPr>
        </p:nvSpPr>
        <p:spPr/>
        <p:txBody>
          <a:bodyPr/>
          <a:lstStyle/>
          <a:p>
            <a:r>
              <a:rPr lang="fr-FR" dirty="0" smtClean="0"/>
              <a:t>226</a:t>
            </a:r>
            <a:endParaRPr lang="fr-FR" dirty="0"/>
          </a:p>
        </p:txBody>
      </p:sp>
      <p:sp>
        <p:nvSpPr>
          <p:cNvPr id="4" name="TextBox 3"/>
          <p:cNvSpPr txBox="1"/>
          <p:nvPr/>
        </p:nvSpPr>
        <p:spPr>
          <a:xfrm>
            <a:off x="179512" y="2732727"/>
            <a:ext cx="6552728" cy="954107"/>
          </a:xfrm>
          <a:prstGeom prst="rect">
            <a:avLst/>
          </a:prstGeom>
          <a:noFill/>
          <a:ln>
            <a:solidFill>
              <a:schemeClr val="accent5"/>
            </a:solidFill>
          </a:ln>
        </p:spPr>
        <p:txBody>
          <a:bodyPr wrap="square" rtlCol="0">
            <a:spAutoFit/>
          </a:bodyPr>
          <a:lstStyle/>
          <a:p>
            <a:r>
              <a:rPr lang="fr-FR" sz="1400" b="1" dirty="0" smtClean="0"/>
              <a:t>Mois	!	Chiffre1	!	Chiffre2	!	Chiffre3</a:t>
            </a:r>
          </a:p>
          <a:p>
            <a:r>
              <a:rPr lang="fr-FR" sz="1400" dirty="0" smtClean="0"/>
              <a:t>Janvier	!	3456	!	3456	!	7659</a:t>
            </a:r>
          </a:p>
          <a:p>
            <a:r>
              <a:rPr lang="fr-FR" sz="1400" dirty="0" smtClean="0"/>
              <a:t>Février	!	5657	!	7654	!	5546</a:t>
            </a:r>
          </a:p>
          <a:p>
            <a:r>
              <a:rPr lang="fr-FR" sz="1400" dirty="0" smtClean="0"/>
              <a:t>Mars	!	5677	!	6655	!	6556</a:t>
            </a:r>
            <a:endParaRPr lang="fr-FR" sz="1400" dirty="0"/>
          </a:p>
        </p:txBody>
      </p:sp>
      <p:sp>
        <p:nvSpPr>
          <p:cNvPr id="6" name="TextBox 3"/>
          <p:cNvSpPr txBox="1"/>
          <p:nvPr/>
        </p:nvSpPr>
        <p:spPr>
          <a:xfrm>
            <a:off x="5148064" y="3933056"/>
            <a:ext cx="3168352" cy="2677656"/>
          </a:xfrm>
          <a:prstGeom prst="rect">
            <a:avLst/>
          </a:prstGeom>
          <a:noFill/>
          <a:ln>
            <a:solidFill>
              <a:schemeClr val="accent5"/>
            </a:solidFill>
          </a:ln>
        </p:spPr>
        <p:txBody>
          <a:bodyPr wrap="square" rtlCol="0">
            <a:spAutoFit/>
          </a:bodyPr>
          <a:lstStyle/>
          <a:p>
            <a:r>
              <a:rPr lang="fr-FR" sz="1400" b="1" dirty="0" smtClean="0"/>
              <a:t>Mois	!	Chiffre1	!	Chiffre2	!	Chiffre3</a:t>
            </a:r>
          </a:p>
          <a:p>
            <a:r>
              <a:rPr lang="fr-FR" sz="1400" dirty="0" smtClean="0"/>
              <a:t>Janvier	!	3456	!	3456	!	7659</a:t>
            </a:r>
          </a:p>
          <a:p>
            <a:r>
              <a:rPr lang="fr-FR" sz="1400" dirty="0" smtClean="0"/>
              <a:t>Février	!	5657	!	7654	!	5546</a:t>
            </a:r>
          </a:p>
          <a:p>
            <a:r>
              <a:rPr lang="fr-FR" sz="1400" dirty="0" smtClean="0"/>
              <a:t>Mars	!	5677	!	6655	!	6556</a:t>
            </a:r>
            <a:endParaRPr lang="fr-FR" sz="1400" dirty="0"/>
          </a:p>
        </p:txBody>
      </p:sp>
    </p:spTree>
    <p:extLst>
      <p:ext uri="{BB962C8B-B14F-4D97-AF65-F5344CB8AC3E}">
        <p14:creationId xmlns:p14="http://schemas.microsoft.com/office/powerpoint/2010/main" val="361280856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fr-FR" dirty="0" smtClean="0"/>
              <a:t>226 bonnes pratiques </a:t>
            </a:r>
            <a:br>
              <a:rPr lang="fr-FR" dirty="0" smtClean="0"/>
            </a:br>
            <a:r>
              <a:rPr lang="fr-FR" dirty="0" smtClean="0"/>
              <a:t>par le menu</a:t>
            </a:r>
            <a:endParaRPr lang="fr-FR" dirty="0"/>
          </a:p>
        </p:txBody>
      </p:sp>
      <p:pic>
        <p:nvPicPr>
          <p:cNvPr id="6" name="Picture 5"/>
          <p:cNvPicPr>
            <a:picLocks noChangeAspect="1"/>
          </p:cNvPicPr>
          <p:nvPr/>
        </p:nvPicPr>
        <p:blipFill>
          <a:blip r:embed="rId2"/>
          <a:stretch>
            <a:fillRect/>
          </a:stretch>
        </p:blipFill>
        <p:spPr>
          <a:xfrm>
            <a:off x="2195736" y="-315416"/>
            <a:ext cx="4403328" cy="4403328"/>
          </a:xfrm>
          <a:prstGeom prst="rect">
            <a:avLst/>
          </a:prstGeom>
        </p:spPr>
      </p:pic>
    </p:spTree>
    <p:extLst>
      <p:ext uri="{BB962C8B-B14F-4D97-AF65-F5344CB8AC3E}">
        <p14:creationId xmlns:p14="http://schemas.microsoft.com/office/powerpoint/2010/main" val="1722439285"/>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1.staticflickr.com/1/5/4852974_5afb97202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692696"/>
            <a:ext cx="5167624" cy="3582888"/>
          </a:xfrm>
          <a:prstGeom prst="rect">
            <a:avLst/>
          </a:prstGeom>
          <a:noFill/>
          <a:extLst>
            <a:ext uri="{909E8E84-426E-40DD-AFC4-6F175D3DCCD1}">
              <a14:hiddenFill xmlns:a14="http://schemas.microsoft.com/office/drawing/2010/main">
                <a:solidFill>
                  <a:srgbClr val="FFFFFF"/>
                </a:solidFill>
              </a14:hiddenFill>
            </a:ext>
          </a:extLst>
        </p:spPr>
      </p:pic>
      <p:sp>
        <p:nvSpPr>
          <p:cNvPr id="2" name="Bulle ronde 1"/>
          <p:cNvSpPr/>
          <p:nvPr/>
        </p:nvSpPr>
        <p:spPr>
          <a:xfrm>
            <a:off x="5220072" y="692696"/>
            <a:ext cx="3237855" cy="1152128"/>
          </a:xfrm>
          <a:prstGeom prst="wedgeEllipseCallout">
            <a:avLst>
              <a:gd name="adj1" fmla="val -42997"/>
              <a:gd name="adj2" fmla="val 53458"/>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2800" b="1" smtClean="0">
                <a:solidFill>
                  <a:schemeClr val="tx1">
                    <a:lumMod val="50000"/>
                    <a:lumOff val="50000"/>
                  </a:schemeClr>
                </a:solidFill>
              </a:rPr>
              <a:t>You fuckin’ kiddin’ me ?</a:t>
            </a:r>
            <a:endParaRPr lang="fr-FR" sz="2800" b="1">
              <a:solidFill>
                <a:schemeClr val="tx1">
                  <a:lumMod val="50000"/>
                  <a:lumOff val="50000"/>
                </a:schemeClr>
              </a:solidFill>
            </a:endParaRPr>
          </a:p>
        </p:txBody>
      </p:sp>
      <p:sp>
        <p:nvSpPr>
          <p:cNvPr id="10" name="Title 3"/>
          <p:cNvSpPr txBox="1">
            <a:spLocks/>
          </p:cNvSpPr>
          <p:nvPr/>
        </p:nvSpPr>
        <p:spPr>
          <a:xfrm>
            <a:off x="683568" y="4127599"/>
            <a:ext cx="7772400" cy="1470025"/>
          </a:xfrm>
          <a:prstGeom prst="rect">
            <a:avLst/>
          </a:prstGeom>
          <a:solidFill>
            <a:schemeClr val="bg1">
              <a:alpha val="74000"/>
            </a:schemeClr>
          </a:solidFill>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fr-FR" smtClean="0"/>
              <a:t>One more thing…</a:t>
            </a:r>
          </a:p>
          <a:p>
            <a:endParaRPr lang="fr-FR" dirty="0"/>
          </a:p>
        </p:txBody>
      </p:sp>
    </p:spTree>
    <p:extLst>
      <p:ext uri="{BB962C8B-B14F-4D97-AF65-F5344CB8AC3E}">
        <p14:creationId xmlns:p14="http://schemas.microsoft.com/office/powerpoint/2010/main" val="359819624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125 recommandations</a:t>
            </a:r>
            <a:endParaRPr lang="fr-FR" dirty="0"/>
          </a:p>
        </p:txBody>
      </p:sp>
      <p:sp>
        <p:nvSpPr>
          <p:cNvPr id="3" name="Espace réservé du contenu 2"/>
          <p:cNvSpPr>
            <a:spLocks noGrp="1"/>
          </p:cNvSpPr>
          <p:nvPr>
            <p:ph idx="1"/>
          </p:nvPr>
        </p:nvSpPr>
        <p:spPr/>
        <p:txBody>
          <a:bodyPr/>
          <a:lstStyle/>
          <a:p>
            <a:pPr marL="0" indent="0">
              <a:buNone/>
            </a:pPr>
            <a:r>
              <a:rPr lang="fr-FR" dirty="0" smtClean="0"/>
              <a:t>« niveau 4 »</a:t>
            </a:r>
          </a:p>
          <a:p>
            <a:pPr marL="0" indent="0">
              <a:buNone/>
            </a:pPr>
            <a:r>
              <a:rPr lang="fr-FR" dirty="0" smtClean="0"/>
              <a:t>Pas toujours :  Réaliste : universel /consensuel / vérifiable /utile</a:t>
            </a:r>
          </a:p>
          <a:p>
            <a:pPr marL="0" indent="0">
              <a:buNone/>
            </a:pPr>
            <a:endParaRPr lang="fr-FR" dirty="0"/>
          </a:p>
          <a:p>
            <a:pPr marL="0" indent="0">
              <a:buNone/>
            </a:pPr>
            <a:r>
              <a:rPr lang="fr-FR" dirty="0" smtClean="0"/>
              <a:t>Exemple : </a:t>
            </a:r>
            <a:r>
              <a:rPr lang="fr-FR" dirty="0">
                <a:hlinkClick r:id="rId2"/>
              </a:rPr>
              <a:t>Les tableaux de données des documents PDF internes sont structurés.</a:t>
            </a:r>
            <a:endParaRPr lang="fr-FR" dirty="0" smtClean="0"/>
          </a:p>
        </p:txBody>
      </p:sp>
    </p:spTree>
    <p:extLst>
      <p:ext uri="{BB962C8B-B14F-4D97-AF65-F5344CB8AC3E}">
        <p14:creationId xmlns:p14="http://schemas.microsoft.com/office/powerpoint/2010/main" val="174154218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upload.wikimedia.org/wikipedia/commons/thumb/e/ea/Thats_all_folks.svg/2000px-Thats_all_folk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97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272624"/>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Sources et remerciements</a:t>
            </a:r>
            <a:endParaRPr lang="fr-FR" dirty="0"/>
          </a:p>
        </p:txBody>
      </p:sp>
      <p:sp>
        <p:nvSpPr>
          <p:cNvPr id="3" name="Espace réservé du contenu 2"/>
          <p:cNvSpPr>
            <a:spLocks noGrp="1"/>
          </p:cNvSpPr>
          <p:nvPr>
            <p:ph idx="1"/>
          </p:nvPr>
        </p:nvSpPr>
        <p:spPr/>
        <p:txBody>
          <a:bodyPr>
            <a:normAutofit fontScale="85000" lnSpcReduction="20000"/>
          </a:bodyPr>
          <a:lstStyle/>
          <a:p>
            <a:pPr marL="0" indent="0">
              <a:spcBef>
                <a:spcPts val="1368"/>
              </a:spcBef>
              <a:spcAft>
                <a:spcPts val="600"/>
              </a:spcAft>
              <a:buNone/>
            </a:pPr>
            <a:r>
              <a:rPr lang="fr-FR" dirty="0" smtClean="0"/>
              <a:t>Qualité Web, le livre (</a:t>
            </a:r>
            <a:r>
              <a:rPr lang="fr-FR" dirty="0" err="1" smtClean="0"/>
              <a:t>Eyroles</a:t>
            </a:r>
            <a:r>
              <a:rPr lang="fr-FR" dirty="0" smtClean="0"/>
              <a:t>)</a:t>
            </a:r>
          </a:p>
          <a:p>
            <a:pPr marL="0" indent="0">
              <a:spcBef>
                <a:spcPts val="1368"/>
              </a:spcBef>
              <a:spcAft>
                <a:spcPts val="600"/>
              </a:spcAft>
              <a:buNone/>
            </a:pPr>
            <a:r>
              <a:rPr lang="fr-FR" dirty="0" smtClean="0"/>
              <a:t>Référentiel </a:t>
            </a:r>
            <a:r>
              <a:rPr lang="fr-FR" dirty="0" err="1" smtClean="0"/>
              <a:t>Opquast</a:t>
            </a:r>
            <a:endParaRPr lang="fr-FR" dirty="0" smtClean="0"/>
          </a:p>
          <a:p>
            <a:pPr marL="0" indent="0">
              <a:spcBef>
                <a:spcPts val="1368"/>
              </a:spcBef>
              <a:spcAft>
                <a:spcPts val="600"/>
              </a:spcAft>
              <a:buNone/>
            </a:pPr>
            <a:r>
              <a:rPr lang="fr-FR" sz="2800" dirty="0" smtClean="0"/>
              <a:t>Elie </a:t>
            </a:r>
            <a:r>
              <a:rPr lang="fr-FR" sz="2800" dirty="0" err="1" smtClean="0"/>
              <a:t>Sloïm</a:t>
            </a:r>
            <a:r>
              <a:rPr lang="fr-FR" sz="2800" dirty="0" smtClean="0"/>
              <a:t>, Laurent Denis (</a:t>
            </a:r>
            <a:r>
              <a:rPr lang="fr-FR" sz="2800" dirty="0" err="1" smtClean="0"/>
              <a:t>Témésis</a:t>
            </a:r>
            <a:r>
              <a:rPr lang="fr-FR" sz="2800" dirty="0" smtClean="0"/>
              <a:t>)</a:t>
            </a:r>
          </a:p>
          <a:p>
            <a:pPr marL="0" indent="0">
              <a:spcBef>
                <a:spcPts val="1368"/>
              </a:spcBef>
              <a:spcAft>
                <a:spcPts val="600"/>
              </a:spcAft>
              <a:buNone/>
            </a:pPr>
            <a:r>
              <a:rPr lang="fr-FR" sz="2800" dirty="0" smtClean="0"/>
              <a:t>Delphine </a:t>
            </a:r>
            <a:r>
              <a:rPr lang="fr-FR" sz="2800" dirty="0" err="1" smtClean="0"/>
              <a:t>Malassingne</a:t>
            </a:r>
            <a:r>
              <a:rPr lang="fr-FR" sz="2800" dirty="0" smtClean="0"/>
              <a:t> (</a:t>
            </a:r>
            <a:r>
              <a:rPr lang="fr-FR" sz="2800" dirty="0" err="1" smtClean="0"/>
              <a:t>Ekino</a:t>
            </a:r>
            <a:r>
              <a:rPr lang="fr-FR" sz="2800" dirty="0" smtClean="0"/>
              <a:t>)</a:t>
            </a:r>
          </a:p>
          <a:p>
            <a:pPr marL="0" indent="0">
              <a:spcBef>
                <a:spcPts val="1368"/>
              </a:spcBef>
              <a:spcAft>
                <a:spcPts val="600"/>
              </a:spcAft>
              <a:buNone/>
            </a:pPr>
            <a:r>
              <a:rPr lang="fr-FR" sz="2800" dirty="0" smtClean="0"/>
              <a:t>Christophe </a:t>
            </a:r>
            <a:r>
              <a:rPr lang="fr-FR" sz="2800" dirty="0" err="1" smtClean="0"/>
              <a:t>Libert</a:t>
            </a:r>
            <a:r>
              <a:rPr lang="fr-FR" sz="2800" dirty="0" smtClean="0"/>
              <a:t> (Région Île-de-France)</a:t>
            </a:r>
          </a:p>
          <a:p>
            <a:pPr marL="0" indent="0">
              <a:spcBef>
                <a:spcPts val="1368"/>
              </a:spcBef>
              <a:spcAft>
                <a:spcPts val="600"/>
              </a:spcAft>
              <a:buNone/>
            </a:pPr>
            <a:r>
              <a:rPr lang="fr-FR" sz="2800" dirty="0" smtClean="0"/>
              <a:t>Luke </a:t>
            </a:r>
            <a:r>
              <a:rPr lang="fr-FR" sz="2800" dirty="0" err="1" smtClean="0"/>
              <a:t>Wroblewski</a:t>
            </a:r>
            <a:r>
              <a:rPr lang="fr-FR" sz="2800" dirty="0" smtClean="0"/>
              <a:t> (@</a:t>
            </a:r>
            <a:r>
              <a:rPr lang="fr-FR" sz="2800" dirty="0" err="1" smtClean="0"/>
              <a:t>lukew</a:t>
            </a:r>
            <a:r>
              <a:rPr lang="fr-FR" sz="2800" dirty="0" smtClean="0"/>
              <a:t>)</a:t>
            </a:r>
          </a:p>
          <a:p>
            <a:pPr marL="0" indent="0">
              <a:spcBef>
                <a:spcPts val="1368"/>
              </a:spcBef>
              <a:spcAft>
                <a:spcPts val="600"/>
              </a:spcAft>
              <a:buNone/>
            </a:pPr>
            <a:r>
              <a:rPr lang="fr-FR" sz="2800" dirty="0" smtClean="0"/>
              <a:t>Matt </a:t>
            </a:r>
            <a:r>
              <a:rPr lang="fr-FR" sz="2800" dirty="0" err="1" smtClean="0"/>
              <a:t>Groening</a:t>
            </a:r>
            <a:r>
              <a:rPr lang="fr-FR" sz="2800" dirty="0" smtClean="0"/>
              <a:t> (désolé pour la violation de ©)</a:t>
            </a:r>
          </a:p>
          <a:p>
            <a:pPr marL="0" indent="0">
              <a:spcBef>
                <a:spcPts val="1368"/>
              </a:spcBef>
              <a:spcAft>
                <a:spcPts val="600"/>
              </a:spcAft>
              <a:buNone/>
            </a:pPr>
            <a:r>
              <a:rPr lang="fr-FR" sz="2800" dirty="0" smtClean="0"/>
              <a:t>Le world </a:t>
            </a:r>
            <a:r>
              <a:rPr lang="fr-FR" sz="2800" dirty="0" err="1" smtClean="0"/>
              <a:t>wide</a:t>
            </a:r>
            <a:r>
              <a:rPr lang="fr-FR" sz="2800" dirty="0" smtClean="0"/>
              <a:t> web</a:t>
            </a:r>
          </a:p>
          <a:p>
            <a:pPr marL="0" indent="0">
              <a:buNone/>
            </a:pPr>
            <a:endParaRPr lang="fr-FR" dirty="0" smtClean="0"/>
          </a:p>
          <a:p>
            <a:pPr marL="0" indent="0">
              <a:buNone/>
            </a:pPr>
            <a:endParaRPr lang="fr-FR" dirty="0"/>
          </a:p>
        </p:txBody>
      </p:sp>
    </p:spTree>
    <p:extLst>
      <p:ext uri="{BB962C8B-B14F-4D97-AF65-F5344CB8AC3E}">
        <p14:creationId xmlns:p14="http://schemas.microsoft.com/office/powerpoint/2010/main" val="858067944"/>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3095" y="6007326"/>
            <a:ext cx="8629385" cy="6487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75"/>
            <a:r>
              <a:rPr lang="fr-FR" sz="1400">
                <a:solidFill>
                  <a:schemeClr val="tx1"/>
                </a:solidFill>
              </a:rPr>
              <a:t>Ce support est en Creative Commons (</a:t>
            </a:r>
            <a:r>
              <a:rPr lang="fr-FR" sz="1400">
                <a:solidFill>
                  <a:schemeClr val="tx1"/>
                </a:solidFill>
                <a:hlinkClick r:id="rId2"/>
              </a:rPr>
              <a:t>http://</a:t>
            </a:r>
            <a:r>
              <a:rPr lang="fr-FR" sz="1400" smtClean="0">
                <a:solidFill>
                  <a:schemeClr val="tx1"/>
                </a:solidFill>
                <a:hlinkClick r:id="rId2"/>
              </a:rPr>
              <a:t>creativecommons.org/licenses</a:t>
            </a:r>
            <a:r>
              <a:rPr lang="fr-FR" sz="1400" smtClean="0">
                <a:solidFill>
                  <a:schemeClr val="tx1"/>
                </a:solidFill>
              </a:rPr>
              <a:t>)</a:t>
            </a:r>
          </a:p>
          <a:p>
            <a:pPr marL="1793875"/>
            <a:r>
              <a:rPr lang="fr-FR" sz="1400">
                <a:solidFill>
                  <a:schemeClr val="tx1"/>
                </a:solidFill>
              </a:rPr>
              <a:t>CC BY-SA - Attribution - Partage dans les Mêmes Conditions  </a:t>
            </a:r>
          </a:p>
        </p:txBody>
      </p:sp>
      <p:pic>
        <p:nvPicPr>
          <p:cNvPr id="6" name="Picture 2" descr="http://creativecommons.org.nz/wp-content/uploads/2012/05/by-s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321" y="6007326"/>
            <a:ext cx="1841591" cy="648742"/>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2110912" y="2348880"/>
            <a:ext cx="6781568" cy="2292935"/>
          </a:xfrm>
          <a:prstGeom prst="rect">
            <a:avLst/>
          </a:prstGeom>
          <a:noFill/>
        </p:spPr>
        <p:txBody>
          <a:bodyPr wrap="square" rtlCol="0">
            <a:spAutoFit/>
          </a:bodyPr>
          <a:lstStyle/>
          <a:p>
            <a:endParaRPr lang="fr-FR" sz="3200" smtClean="0"/>
          </a:p>
          <a:p>
            <a:endParaRPr lang="fr-FR" sz="3200" smtClean="0"/>
          </a:p>
          <a:p>
            <a:pPr lvl="2">
              <a:spcBef>
                <a:spcPts val="600"/>
              </a:spcBef>
              <a:spcAft>
                <a:spcPts val="600"/>
              </a:spcAft>
            </a:pPr>
            <a:r>
              <a:rPr lang="fr-FR" sz="3200" smtClean="0"/>
              <a:t>bertrand@matge.com</a:t>
            </a:r>
          </a:p>
          <a:p>
            <a:pPr lvl="2">
              <a:spcBef>
                <a:spcPts val="600"/>
              </a:spcBef>
              <a:spcAft>
                <a:spcPts val="600"/>
              </a:spcAft>
            </a:pPr>
            <a:r>
              <a:rPr lang="fr-FR" sz="3200"/>
              <a:t>@</a:t>
            </a:r>
            <a:r>
              <a:rPr lang="fr-FR" sz="3200" smtClean="0"/>
              <a:t>bmatge</a:t>
            </a:r>
            <a:endParaRPr lang="fr-FR" sz="3200"/>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7744" y="3429000"/>
            <a:ext cx="67464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7379" y="3955971"/>
            <a:ext cx="748655" cy="685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36" y="3350048"/>
            <a:ext cx="1302444" cy="1277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67544" y="2060848"/>
            <a:ext cx="7127272" cy="1200329"/>
          </a:xfrm>
          <a:prstGeom prst="rect">
            <a:avLst/>
          </a:prstGeom>
        </p:spPr>
        <p:txBody>
          <a:bodyPr wrap="none">
            <a:spAutoFit/>
          </a:bodyPr>
          <a:lstStyle/>
          <a:p>
            <a:r>
              <a:rPr lang="fr-FR" sz="7200" b="1"/>
              <a:t>Bertrand Matge</a:t>
            </a:r>
          </a:p>
        </p:txBody>
      </p:sp>
      <p:sp>
        <p:nvSpPr>
          <p:cNvPr id="9" name="Rectangle 8"/>
          <p:cNvSpPr/>
          <p:nvPr/>
        </p:nvSpPr>
        <p:spPr>
          <a:xfrm>
            <a:off x="467544" y="4661381"/>
            <a:ext cx="1108365" cy="369332"/>
          </a:xfrm>
          <a:prstGeom prst="rect">
            <a:avLst/>
          </a:prstGeom>
        </p:spPr>
        <p:txBody>
          <a:bodyPr wrap="square">
            <a:spAutoFit/>
          </a:bodyPr>
          <a:lstStyle/>
          <a:p>
            <a:pPr algn="ctr"/>
            <a:r>
              <a:rPr lang="fr-FR" b="1">
                <a:solidFill>
                  <a:schemeClr val="accent5">
                    <a:lumMod val="60000"/>
                    <a:lumOff val="40000"/>
                  </a:schemeClr>
                </a:solidFill>
              </a:rPr>
              <a:t>B9VN1U</a:t>
            </a:r>
          </a:p>
        </p:txBody>
      </p:sp>
      <p:pic>
        <p:nvPicPr>
          <p:cNvPr id="34818" name="Picture 2" descr="Afficher l'image d'orig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856" y="5157192"/>
            <a:ext cx="1117053" cy="55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9124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éléments visuellement présentés sous forme de liste sont balisés de façon appropriée dans le code source.</a:t>
            </a:r>
          </a:p>
        </p:txBody>
      </p:sp>
      <p:sp>
        <p:nvSpPr>
          <p:cNvPr id="3" name="Text Placeholder 2"/>
          <p:cNvSpPr>
            <a:spLocks noGrp="1"/>
          </p:cNvSpPr>
          <p:nvPr>
            <p:ph type="body" sz="quarter" idx="13"/>
          </p:nvPr>
        </p:nvSpPr>
        <p:spPr/>
        <p:txBody>
          <a:bodyPr/>
          <a:lstStyle/>
          <a:p>
            <a:r>
              <a:rPr lang="fr-FR" dirty="0" smtClean="0"/>
              <a:t>21</a:t>
            </a:r>
            <a:endParaRPr lang="fr-FR" dirty="0"/>
          </a:p>
        </p:txBody>
      </p:sp>
      <p:sp>
        <p:nvSpPr>
          <p:cNvPr id="4" name="Rectangle 3"/>
          <p:cNvSpPr/>
          <p:nvPr/>
        </p:nvSpPr>
        <p:spPr>
          <a:xfrm>
            <a:off x="755576" y="3645024"/>
            <a:ext cx="7128792" cy="1726451"/>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3600" dirty="0" smtClean="0"/>
              <a:t>&lt;</a:t>
            </a:r>
            <a:r>
              <a:rPr lang="en-US" sz="3600" dirty="0" err="1" smtClean="0"/>
              <a:t>ol</a:t>
            </a:r>
            <a:r>
              <a:rPr lang="en-US" sz="3600" dirty="0" smtClean="0"/>
              <a:t>&gt; &lt;</a:t>
            </a:r>
            <a:r>
              <a:rPr lang="en-US" sz="3600" dirty="0" err="1" smtClean="0"/>
              <a:t>ul</a:t>
            </a:r>
            <a:r>
              <a:rPr lang="en-US" sz="3600" dirty="0" smtClean="0"/>
              <a:t>&gt; &lt;li&gt; &lt;dl&gt; &lt;</a:t>
            </a:r>
            <a:r>
              <a:rPr lang="en-US" sz="3600" dirty="0" err="1" smtClean="0"/>
              <a:t>dt</a:t>
            </a:r>
            <a:r>
              <a:rPr lang="en-US" sz="3600" dirty="0" smtClean="0"/>
              <a:t>&gt; &lt;</a:t>
            </a:r>
            <a:r>
              <a:rPr lang="en-US" sz="3600" dirty="0" err="1" smtClean="0"/>
              <a:t>dd</a:t>
            </a:r>
            <a:r>
              <a:rPr lang="en-US" sz="3600" dirty="0" smtClean="0"/>
              <a:t>&gt;</a:t>
            </a:r>
            <a:endParaRPr lang="fr-FR" sz="3600" dirty="0"/>
          </a:p>
        </p:txBody>
      </p:sp>
    </p:spTree>
    <p:extLst>
      <p:ext uri="{BB962C8B-B14F-4D97-AF65-F5344CB8AC3E}">
        <p14:creationId xmlns:p14="http://schemas.microsoft.com/office/powerpoint/2010/main" val="38290526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textes pouvant être mis en forme via des styles ne sont pas remplacés par des images.</a:t>
            </a:r>
            <a:br>
              <a:rPr lang="fr-FR" dirty="0"/>
            </a:br>
            <a:endParaRPr lang="fr-FR" dirty="0"/>
          </a:p>
        </p:txBody>
      </p:sp>
      <p:sp>
        <p:nvSpPr>
          <p:cNvPr id="3" name="Text Placeholder 2"/>
          <p:cNvSpPr>
            <a:spLocks noGrp="1"/>
          </p:cNvSpPr>
          <p:nvPr>
            <p:ph type="body" sz="quarter" idx="13"/>
          </p:nvPr>
        </p:nvSpPr>
        <p:spPr/>
        <p:txBody>
          <a:bodyPr/>
          <a:lstStyle/>
          <a:p>
            <a:r>
              <a:rPr lang="fr-FR" dirty="0" smtClean="0"/>
              <a:t>22</a:t>
            </a:r>
            <a:endParaRPr lang="fr-FR" dirty="0"/>
          </a:p>
        </p:txBody>
      </p:sp>
      <p:sp>
        <p:nvSpPr>
          <p:cNvPr id="4" name="Rectangle 3"/>
          <p:cNvSpPr/>
          <p:nvPr/>
        </p:nvSpPr>
        <p:spPr>
          <a:xfrm>
            <a:off x="1887280" y="4722297"/>
            <a:ext cx="184666" cy="369332"/>
          </a:xfrm>
          <a:prstGeom prst="rect">
            <a:avLst/>
          </a:prstGeom>
        </p:spPr>
        <p:txBody>
          <a:bodyPr wrap="none">
            <a:spAutoFit/>
          </a:bodyPr>
          <a:lstStyle/>
          <a:p>
            <a:r>
              <a:rPr lang="en-US" dirty="0">
                <a:hlinkClick r:id="rId3"/>
              </a:rPr>
              <a:t> </a:t>
            </a:r>
            <a:endParaRPr lang="fr-FR" dirty="0"/>
          </a:p>
        </p:txBody>
      </p:sp>
      <p:sp>
        <p:nvSpPr>
          <p:cNvPr id="5" name="Rectangle 4"/>
          <p:cNvSpPr/>
          <p:nvPr/>
        </p:nvSpPr>
        <p:spPr>
          <a:xfrm>
            <a:off x="3458905" y="3623747"/>
            <a:ext cx="184666" cy="369332"/>
          </a:xfrm>
          <a:prstGeom prst="rect">
            <a:avLst/>
          </a:prstGeom>
        </p:spPr>
        <p:txBody>
          <a:bodyPr wrap="none">
            <a:spAutoFit/>
          </a:bodyPr>
          <a:lstStyle/>
          <a:p>
            <a:r>
              <a:rPr lang="en-US" dirty="0">
                <a:hlinkClick r:id="rId3"/>
              </a:rPr>
              <a:t> </a:t>
            </a:r>
            <a:endParaRPr lang="fr-FR" dirty="0"/>
          </a:p>
        </p:txBody>
      </p:sp>
      <p:pic>
        <p:nvPicPr>
          <p:cNvPr id="6" name="Picture 5" descr="Capture d’écran 2015-10-03 à 18.15.20.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3212976"/>
            <a:ext cx="9144000" cy="2528210"/>
          </a:xfrm>
          <a:prstGeom prst="rect">
            <a:avLst/>
          </a:prstGeom>
        </p:spPr>
      </p:pic>
      <p:sp>
        <p:nvSpPr>
          <p:cNvPr id="7" name="Rectangle 6"/>
          <p:cNvSpPr/>
          <p:nvPr/>
        </p:nvSpPr>
        <p:spPr>
          <a:xfrm>
            <a:off x="1763688" y="4149080"/>
            <a:ext cx="1584176" cy="792088"/>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p:nvSpPr>
        <p:spPr>
          <a:xfrm>
            <a:off x="2195736" y="5013176"/>
            <a:ext cx="3816424" cy="72008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Rectangle 8"/>
          <p:cNvSpPr/>
          <p:nvPr/>
        </p:nvSpPr>
        <p:spPr>
          <a:xfrm>
            <a:off x="6660232" y="3717032"/>
            <a:ext cx="2232248" cy="432048"/>
          </a:xfrm>
          <a:prstGeom prst="rect">
            <a:avLst/>
          </a:prstGeom>
          <a:noFill/>
          <a:ln w="571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696976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première occurrence d'une abréviation ou d'un acronyme dans le corps de chaque page donne accès à sa signification.</a:t>
            </a:r>
          </a:p>
        </p:txBody>
      </p:sp>
      <p:sp>
        <p:nvSpPr>
          <p:cNvPr id="3" name="Text Placeholder 2"/>
          <p:cNvSpPr>
            <a:spLocks noGrp="1"/>
          </p:cNvSpPr>
          <p:nvPr>
            <p:ph type="body" sz="quarter" idx="13"/>
          </p:nvPr>
        </p:nvSpPr>
        <p:spPr/>
        <p:txBody>
          <a:bodyPr/>
          <a:lstStyle/>
          <a:p>
            <a:r>
              <a:rPr lang="fr-FR" dirty="0" smtClean="0"/>
              <a:t>23</a:t>
            </a:r>
            <a:endParaRPr lang="fr-FR" dirty="0"/>
          </a:p>
        </p:txBody>
      </p:sp>
      <p:pic>
        <p:nvPicPr>
          <p:cNvPr id="4" name="Picture 3"/>
          <p:cNvPicPr>
            <a:picLocks noChangeAspect="1"/>
          </p:cNvPicPr>
          <p:nvPr/>
        </p:nvPicPr>
        <p:blipFill>
          <a:blip r:embed="rId3"/>
          <a:stretch>
            <a:fillRect/>
          </a:stretch>
        </p:blipFill>
        <p:spPr>
          <a:xfrm>
            <a:off x="1043608" y="3284984"/>
            <a:ext cx="5850650" cy="1800200"/>
          </a:xfrm>
          <a:prstGeom prst="rect">
            <a:avLst/>
          </a:prstGeom>
        </p:spPr>
      </p:pic>
    </p:spTree>
    <p:extLst>
      <p:ext uri="{BB962C8B-B14F-4D97-AF65-F5344CB8AC3E}">
        <p14:creationId xmlns:p14="http://schemas.microsoft.com/office/powerpoint/2010/main" val="42378188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code source de chaque page ne contient pas d'éléments détournés à des fins de présentation</a:t>
            </a:r>
            <a:br>
              <a:rPr lang="fr-FR" dirty="0"/>
            </a:br>
            <a:endParaRPr lang="fr-FR" dirty="0"/>
          </a:p>
        </p:txBody>
      </p:sp>
      <p:sp>
        <p:nvSpPr>
          <p:cNvPr id="3" name="Text Placeholder 2"/>
          <p:cNvSpPr>
            <a:spLocks noGrp="1"/>
          </p:cNvSpPr>
          <p:nvPr>
            <p:ph type="body" sz="quarter" idx="13"/>
          </p:nvPr>
        </p:nvSpPr>
        <p:spPr/>
        <p:txBody>
          <a:bodyPr/>
          <a:lstStyle/>
          <a:p>
            <a:r>
              <a:rPr lang="fr-FR" dirty="0" smtClean="0"/>
              <a:t>24</a:t>
            </a:r>
            <a:endParaRPr lang="fr-FR"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536" y="4725144"/>
            <a:ext cx="1481584" cy="1481584"/>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4288" y="4725144"/>
            <a:ext cx="1481584" cy="1481584"/>
          </a:xfrm>
          <a:prstGeom prst="rect">
            <a:avLst/>
          </a:prstGeom>
        </p:spPr>
      </p:pic>
      <p:sp>
        <p:nvSpPr>
          <p:cNvPr id="6" name="Rectangular Callout 5"/>
          <p:cNvSpPr/>
          <p:nvPr/>
        </p:nvSpPr>
        <p:spPr>
          <a:xfrm>
            <a:off x="1979712" y="5085184"/>
            <a:ext cx="2232248" cy="1296144"/>
          </a:xfrm>
          <a:prstGeom prst="wedgeRectCallout">
            <a:avLst>
              <a:gd name="adj1" fmla="val -63267"/>
              <a:gd name="adj2" fmla="val -33815"/>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Je veux que ça se voit en gros, comme un titre !</a:t>
            </a:r>
            <a:endParaRPr lang="fr-FR" sz="2000" dirty="0">
              <a:solidFill>
                <a:schemeClr val="tx1"/>
              </a:solidFill>
            </a:endParaRPr>
          </a:p>
        </p:txBody>
      </p:sp>
      <p:sp>
        <p:nvSpPr>
          <p:cNvPr id="7" name="Rectangular Callout 6"/>
          <p:cNvSpPr/>
          <p:nvPr/>
        </p:nvSpPr>
        <p:spPr>
          <a:xfrm>
            <a:off x="4716016" y="5085184"/>
            <a:ext cx="2232248" cy="1296144"/>
          </a:xfrm>
          <a:prstGeom prst="wedgeRectCallout">
            <a:avLst>
              <a:gd name="adj1" fmla="val 61142"/>
              <a:gd name="adj2" fmla="val -33815"/>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OK, pas de souci je </a:t>
            </a:r>
            <a:r>
              <a:rPr lang="fr-FR" sz="2000" dirty="0" smtClean="0">
                <a:solidFill>
                  <a:schemeClr val="tx1"/>
                </a:solidFill>
              </a:rPr>
              <a:t>te colle un &lt;h1&gt; sur le paragraphe</a:t>
            </a:r>
            <a:endParaRPr lang="fr-FR" sz="2000" dirty="0">
              <a:solidFill>
                <a:schemeClr val="tx1"/>
              </a:solidFill>
            </a:endParaRPr>
          </a:p>
        </p:txBody>
      </p:sp>
      <p:sp>
        <p:nvSpPr>
          <p:cNvPr id="8" name="Rectangle 7"/>
          <p:cNvSpPr/>
          <p:nvPr/>
        </p:nvSpPr>
        <p:spPr>
          <a:xfrm>
            <a:off x="755576" y="2420888"/>
            <a:ext cx="7128792" cy="1726451"/>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4400" dirty="0" err="1"/>
              <a:t>s</a:t>
            </a:r>
            <a:r>
              <a:rPr lang="en-US" sz="4400" dirty="0" err="1" smtClean="0"/>
              <a:t>émantique</a:t>
            </a:r>
            <a:r>
              <a:rPr lang="en-US" sz="4400" dirty="0" smtClean="0"/>
              <a:t> ≠ style</a:t>
            </a:r>
            <a:endParaRPr lang="fr-FR" sz="4400" dirty="0"/>
          </a:p>
        </p:txBody>
      </p:sp>
    </p:spTree>
    <p:extLst>
      <p:ext uri="{BB962C8B-B14F-4D97-AF65-F5344CB8AC3E}">
        <p14:creationId xmlns:p14="http://schemas.microsoft.com/office/powerpoint/2010/main" val="35221925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code source de chaque page ne contient pas d'éléments ou d'attributs de présentation.</a:t>
            </a:r>
            <a:br>
              <a:rPr lang="fr-FR" dirty="0"/>
            </a:br>
            <a:endParaRPr lang="fr-FR" dirty="0"/>
          </a:p>
        </p:txBody>
      </p:sp>
      <p:sp>
        <p:nvSpPr>
          <p:cNvPr id="3" name="Text Placeholder 2"/>
          <p:cNvSpPr>
            <a:spLocks noGrp="1"/>
          </p:cNvSpPr>
          <p:nvPr>
            <p:ph type="body" sz="quarter" idx="13"/>
          </p:nvPr>
        </p:nvSpPr>
        <p:spPr/>
        <p:txBody>
          <a:bodyPr/>
          <a:lstStyle/>
          <a:p>
            <a:r>
              <a:rPr lang="fr-FR" dirty="0" smtClean="0"/>
              <a:t>25</a:t>
            </a:r>
            <a:endParaRPr lang="fr-FR" dirty="0"/>
          </a:p>
        </p:txBody>
      </p:sp>
      <p:sp>
        <p:nvSpPr>
          <p:cNvPr id="6" name="Rectangle 5"/>
          <p:cNvSpPr/>
          <p:nvPr/>
        </p:nvSpPr>
        <p:spPr>
          <a:xfrm>
            <a:off x="755576" y="2420888"/>
            <a:ext cx="7128792" cy="1726451"/>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4400" dirty="0" smtClean="0">
                <a:solidFill>
                  <a:schemeClr val="accent5"/>
                </a:solidFill>
              </a:rPr>
              <a:t>&lt;p </a:t>
            </a:r>
            <a:r>
              <a:rPr lang="en-US" sz="4400" dirty="0" smtClean="0">
                <a:solidFill>
                  <a:srgbClr val="FF0000"/>
                </a:solidFill>
              </a:rPr>
              <a:t>style=“     ”</a:t>
            </a:r>
            <a:r>
              <a:rPr lang="en-US" sz="4400" dirty="0" smtClean="0">
                <a:solidFill>
                  <a:schemeClr val="accent5"/>
                </a:solidFill>
              </a:rPr>
              <a:t>&gt;</a:t>
            </a:r>
          </a:p>
          <a:p>
            <a:pPr algn="ctr"/>
            <a:r>
              <a:rPr lang="en-US" sz="4400" dirty="0" smtClean="0">
                <a:solidFill>
                  <a:srgbClr val="FF0000"/>
                </a:solidFill>
              </a:rPr>
              <a:t>&lt;style&gt;&lt;/style&gt;</a:t>
            </a:r>
            <a:endParaRPr lang="fr-FR" sz="4400" dirty="0">
              <a:solidFill>
                <a:srgbClr val="FF0000"/>
              </a:solidFill>
            </a:endParaRPr>
          </a:p>
        </p:txBody>
      </p:sp>
      <p:sp>
        <p:nvSpPr>
          <p:cNvPr id="7" name="Rectangle 6"/>
          <p:cNvSpPr/>
          <p:nvPr/>
        </p:nvSpPr>
        <p:spPr>
          <a:xfrm>
            <a:off x="755576" y="4366845"/>
            <a:ext cx="7128792" cy="1726451"/>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4400" dirty="0"/>
              <a:t>structure ≠ style </a:t>
            </a:r>
            <a:r>
              <a:rPr lang="en-US" sz="4400" dirty="0" smtClean="0"/>
              <a:t>(</a:t>
            </a:r>
            <a:r>
              <a:rPr lang="en-US" sz="4400" dirty="0" err="1" smtClean="0"/>
              <a:t>attribut</a:t>
            </a:r>
            <a:r>
              <a:rPr lang="en-US" sz="4400" dirty="0" smtClean="0"/>
              <a:t>)</a:t>
            </a:r>
            <a:endParaRPr lang="fr-FR" sz="4400" dirty="0"/>
          </a:p>
        </p:txBody>
      </p:sp>
    </p:spTree>
    <p:extLst>
      <p:ext uri="{BB962C8B-B14F-4D97-AF65-F5344CB8AC3E}">
        <p14:creationId xmlns:p14="http://schemas.microsoft.com/office/powerpoint/2010/main" val="32429692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1373"/>
            <a:ext cx="9144000" cy="6846627"/>
          </a:xfrm>
          <a:prstGeom prst="rect">
            <a:avLst/>
          </a:prstGeom>
        </p:spPr>
      </p:pic>
      <p:sp>
        <p:nvSpPr>
          <p:cNvPr id="4" name="Title 3"/>
          <p:cNvSpPr>
            <a:spLocks noGrp="1"/>
          </p:cNvSpPr>
          <p:nvPr>
            <p:ph type="ctrTitle"/>
          </p:nvPr>
        </p:nvSpPr>
        <p:spPr/>
        <p:txBody>
          <a:bodyPr/>
          <a:lstStyle/>
          <a:p>
            <a:r>
              <a:rPr lang="fr-FR" dirty="0" smtClean="0"/>
              <a:t>Contact</a:t>
            </a:r>
            <a:endParaRPr lang="fr-FR" dirty="0"/>
          </a:p>
        </p:txBody>
      </p:sp>
      <p:sp>
        <p:nvSpPr>
          <p:cNvPr id="7" name="Rectangle 6"/>
          <p:cNvSpPr/>
          <p:nvPr/>
        </p:nvSpPr>
        <p:spPr>
          <a:xfrm>
            <a:off x="0" y="0"/>
            <a:ext cx="9144000" cy="4766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Formation Qualité</a:t>
            </a:r>
            <a:endParaRPr lang="fr-FR" dirty="0"/>
          </a:p>
        </p:txBody>
      </p:sp>
    </p:spTree>
    <p:extLst>
      <p:ext uri="{BB962C8B-B14F-4D97-AF65-F5344CB8AC3E}">
        <p14:creationId xmlns:p14="http://schemas.microsoft.com/office/powerpoint/2010/main" val="6697079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nchor="t">
            <a:normAutofit fontScale="90000"/>
          </a:bodyPr>
          <a:lstStyle/>
          <a:p>
            <a:r>
              <a:rPr lang="fr-FR" dirty="0" smtClean="0"/>
              <a:t>Chaque image </a:t>
            </a:r>
            <a:r>
              <a:rPr lang="fr-FR" dirty="0" smtClean="0">
                <a:solidFill>
                  <a:schemeClr val="accent5"/>
                </a:solidFill>
              </a:rPr>
              <a:t>décorative</a:t>
            </a:r>
            <a:r>
              <a:rPr lang="fr-FR" dirty="0" smtClean="0"/>
              <a:t> est dotée d'une alternative textuelle appropriée.</a:t>
            </a:r>
            <a:endParaRPr lang="fr-FR" dirty="0"/>
          </a:p>
        </p:txBody>
      </p:sp>
      <p:sp>
        <p:nvSpPr>
          <p:cNvPr id="9" name="Espace réservé du texte 8"/>
          <p:cNvSpPr>
            <a:spLocks noGrp="1"/>
          </p:cNvSpPr>
          <p:nvPr>
            <p:ph type="body" sz="quarter" idx="13"/>
          </p:nvPr>
        </p:nvSpPr>
        <p:spPr/>
        <p:txBody>
          <a:bodyPr/>
          <a:lstStyle/>
          <a:p>
            <a:r>
              <a:rPr lang="fr-FR" smtClean="0"/>
              <a:t>1</a:t>
            </a:r>
            <a:endParaRPr lang="fr-F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060848"/>
            <a:ext cx="6326187"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0" y="5975030"/>
            <a:ext cx="9144429" cy="707886"/>
          </a:xfrm>
          <a:prstGeom prst="rect">
            <a:avLst/>
          </a:prstGeom>
        </p:spPr>
        <p:txBody>
          <a:bodyPr wrap="square">
            <a:spAutoFit/>
          </a:bodyPr>
          <a:lstStyle/>
          <a:p>
            <a:r>
              <a:rPr lang="fr-FR" sz="2000" b="1" i="1" dirty="0" smtClean="0"/>
              <a:t>ALT ?WTF? :</a:t>
            </a:r>
            <a:r>
              <a:rPr lang="fr-FR" sz="2000" i="1" dirty="0" smtClean="0"/>
              <a:t> D'origine </a:t>
            </a:r>
            <a:r>
              <a:rPr lang="fr-FR" sz="2000" i="1" dirty="0"/>
              <a:t>écossaise, Donald </a:t>
            </a:r>
            <a:r>
              <a:rPr lang="fr-FR" sz="2000" i="1" dirty="0" err="1"/>
              <a:t>Trump</a:t>
            </a:r>
            <a:r>
              <a:rPr lang="fr-FR" sz="2000" i="1" dirty="0"/>
              <a:t> (ici en 2010) a promis d'investir 700 millions de dollars dans le golf de </a:t>
            </a:r>
            <a:r>
              <a:rPr lang="fr-FR" sz="2000" i="1" dirty="0" err="1"/>
              <a:t>Menie</a:t>
            </a:r>
            <a:r>
              <a:rPr lang="fr-FR" sz="2000" i="1" dirty="0"/>
              <a:t>, près d'Aberdeen.</a:t>
            </a:r>
          </a:p>
        </p:txBody>
      </p:sp>
    </p:spTree>
    <p:extLst>
      <p:ext uri="{BB962C8B-B14F-4D97-AF65-F5344CB8AC3E}">
        <p14:creationId xmlns:p14="http://schemas.microsoft.com/office/powerpoint/2010/main" val="30926946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site propose au moins un moyen de contact.</a:t>
            </a:r>
          </a:p>
        </p:txBody>
      </p:sp>
      <p:sp>
        <p:nvSpPr>
          <p:cNvPr id="3" name="Text Placeholder 2"/>
          <p:cNvSpPr>
            <a:spLocks noGrp="1"/>
          </p:cNvSpPr>
          <p:nvPr>
            <p:ph type="body" sz="quarter" idx="13"/>
          </p:nvPr>
        </p:nvSpPr>
        <p:spPr/>
        <p:txBody>
          <a:bodyPr/>
          <a:lstStyle/>
          <a:p>
            <a:r>
              <a:rPr lang="fr-FR" dirty="0" smtClean="0"/>
              <a:t>26</a:t>
            </a:r>
            <a:endParaRPr lang="fr-FR" dirty="0"/>
          </a:p>
        </p:txBody>
      </p:sp>
      <p:pic>
        <p:nvPicPr>
          <p:cNvPr id="5" name="Picture 4" descr="Capture d’écran 2015-10-03 à 19.34.46.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7624" y="2101783"/>
            <a:ext cx="6444208" cy="4756217"/>
          </a:xfrm>
          <a:prstGeom prst="rect">
            <a:avLst/>
          </a:prstGeom>
        </p:spPr>
      </p:pic>
    </p:spTree>
    <p:extLst>
      <p:ext uri="{BB962C8B-B14F-4D97-AF65-F5344CB8AC3E}">
        <p14:creationId xmlns:p14="http://schemas.microsoft.com/office/powerpoint/2010/main" val="37271905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site propose au moins deux moyens de contact.</a:t>
            </a:r>
          </a:p>
        </p:txBody>
      </p:sp>
      <p:sp>
        <p:nvSpPr>
          <p:cNvPr id="3" name="Text Placeholder 2"/>
          <p:cNvSpPr>
            <a:spLocks noGrp="1"/>
          </p:cNvSpPr>
          <p:nvPr>
            <p:ph type="body" sz="quarter" idx="13"/>
          </p:nvPr>
        </p:nvSpPr>
        <p:spPr/>
        <p:txBody>
          <a:bodyPr/>
          <a:lstStyle/>
          <a:p>
            <a:r>
              <a:rPr lang="fr-FR" dirty="0" smtClean="0"/>
              <a:t>27</a:t>
            </a:r>
            <a:endParaRPr lang="fr-FR" dirty="0"/>
          </a:p>
        </p:txBody>
      </p:sp>
      <p:pic>
        <p:nvPicPr>
          <p:cNvPr id="4" name="Picture 3" descr="Capture d’écran 2015-10-03 à 19.40.58.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39752" y="2348880"/>
            <a:ext cx="2806700" cy="3708400"/>
          </a:xfrm>
          <a:prstGeom prst="rect">
            <a:avLst/>
          </a:prstGeom>
        </p:spPr>
      </p:pic>
    </p:spTree>
    <p:extLst>
      <p:ext uri="{BB962C8B-B14F-4D97-AF65-F5344CB8AC3E}">
        <p14:creationId xmlns:p14="http://schemas.microsoft.com/office/powerpoint/2010/main" val="22387293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coordonnées postales et téléphoniques de la représentation locale ou du siège social des sociétés et organisations sont indiquées.</a:t>
            </a:r>
            <a:br>
              <a:rPr lang="fr-FR" dirty="0"/>
            </a:br>
            <a:endParaRPr lang="fr-FR" dirty="0"/>
          </a:p>
        </p:txBody>
      </p:sp>
      <p:sp>
        <p:nvSpPr>
          <p:cNvPr id="3" name="Text Placeholder 2"/>
          <p:cNvSpPr>
            <a:spLocks noGrp="1"/>
          </p:cNvSpPr>
          <p:nvPr>
            <p:ph type="body" sz="quarter" idx="13"/>
          </p:nvPr>
        </p:nvSpPr>
        <p:spPr/>
        <p:txBody>
          <a:bodyPr/>
          <a:lstStyle/>
          <a:p>
            <a:r>
              <a:rPr lang="fr-FR" dirty="0" smtClean="0"/>
              <a:t>28</a:t>
            </a:r>
            <a:endParaRPr lang="fr-FR" dirty="0"/>
          </a:p>
        </p:txBody>
      </p:sp>
      <p:pic>
        <p:nvPicPr>
          <p:cNvPr id="4" name="Picture 3" descr="Capture d’écran 2015-10-03 à 19.36.1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1600" y="3284984"/>
            <a:ext cx="5461992" cy="2797809"/>
          </a:xfrm>
          <a:prstGeom prst="rect">
            <a:avLst/>
          </a:prstGeom>
        </p:spPr>
      </p:pic>
    </p:spTree>
    <p:extLst>
      <p:ext uri="{BB962C8B-B14F-4D97-AF65-F5344CB8AC3E}">
        <p14:creationId xmlns:p14="http://schemas.microsoft.com/office/powerpoint/2010/main" val="2964075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Chaque demande d'information fait l'objet d'un accusé de réception.</a:t>
            </a:r>
            <a:br>
              <a:rPr lang="fr-FR" dirty="0"/>
            </a:br>
            <a:endParaRPr lang="fr-FR" dirty="0"/>
          </a:p>
        </p:txBody>
      </p:sp>
      <p:sp>
        <p:nvSpPr>
          <p:cNvPr id="3" name="Text Placeholder 2"/>
          <p:cNvSpPr>
            <a:spLocks noGrp="1"/>
          </p:cNvSpPr>
          <p:nvPr>
            <p:ph type="body" sz="quarter" idx="13"/>
          </p:nvPr>
        </p:nvSpPr>
        <p:spPr/>
        <p:txBody>
          <a:bodyPr/>
          <a:lstStyle/>
          <a:p>
            <a:r>
              <a:rPr lang="fr-FR" dirty="0" smtClean="0"/>
              <a:t>29</a:t>
            </a:r>
            <a:endParaRPr lang="fr-FR" dirty="0"/>
          </a:p>
        </p:txBody>
      </p:sp>
      <p:pic>
        <p:nvPicPr>
          <p:cNvPr id="4" name="Picture 3" descr="Capture d’écran 2015-10-03 à 19.42.4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5576" y="2636912"/>
            <a:ext cx="7092280" cy="2808160"/>
          </a:xfrm>
          <a:prstGeom prst="rect">
            <a:avLst/>
          </a:prstGeom>
        </p:spPr>
      </p:pic>
    </p:spTree>
    <p:extLst>
      <p:ext uri="{BB962C8B-B14F-4D97-AF65-F5344CB8AC3E}">
        <p14:creationId xmlns:p14="http://schemas.microsoft.com/office/powerpoint/2010/main" val="9175064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délais de réponse aux demandes d'information sont indiqués.</a:t>
            </a:r>
            <a:br>
              <a:rPr lang="fr-FR" dirty="0"/>
            </a:br>
            <a:endParaRPr lang="fr-FR" dirty="0"/>
          </a:p>
        </p:txBody>
      </p:sp>
      <p:sp>
        <p:nvSpPr>
          <p:cNvPr id="3" name="Text Placeholder 2"/>
          <p:cNvSpPr>
            <a:spLocks noGrp="1"/>
          </p:cNvSpPr>
          <p:nvPr>
            <p:ph type="body" sz="quarter" idx="13"/>
          </p:nvPr>
        </p:nvSpPr>
        <p:spPr/>
        <p:txBody>
          <a:bodyPr/>
          <a:lstStyle/>
          <a:p>
            <a:r>
              <a:rPr lang="fr-FR" dirty="0" smtClean="0"/>
              <a:t>30</a:t>
            </a:r>
            <a:endParaRPr lang="fr-FR" dirty="0"/>
          </a:p>
        </p:txBody>
      </p:sp>
      <p:pic>
        <p:nvPicPr>
          <p:cNvPr id="5" name="Picture 4" descr="Capture d’écran 2015-10-03 à 19.46.37.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3568" y="1844824"/>
            <a:ext cx="8026400" cy="4432300"/>
          </a:xfrm>
          <a:prstGeom prst="rect">
            <a:avLst/>
          </a:prstGeom>
        </p:spPr>
      </p:pic>
      <p:sp>
        <p:nvSpPr>
          <p:cNvPr id="6" name="Rectangle 5"/>
          <p:cNvSpPr/>
          <p:nvPr/>
        </p:nvSpPr>
        <p:spPr>
          <a:xfrm>
            <a:off x="1331640" y="4005064"/>
            <a:ext cx="1800200" cy="4320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127666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données contenues dans le Whois du site permettent de le relier directement à son propriétaire.</a:t>
            </a:r>
          </a:p>
        </p:txBody>
      </p:sp>
      <p:sp>
        <p:nvSpPr>
          <p:cNvPr id="3" name="Text Placeholder 2"/>
          <p:cNvSpPr>
            <a:spLocks noGrp="1"/>
          </p:cNvSpPr>
          <p:nvPr>
            <p:ph type="body" sz="quarter" idx="13"/>
          </p:nvPr>
        </p:nvSpPr>
        <p:spPr/>
        <p:txBody>
          <a:bodyPr/>
          <a:lstStyle/>
          <a:p>
            <a:r>
              <a:rPr lang="fr-FR" dirty="0" smtClean="0"/>
              <a:t>31</a:t>
            </a:r>
            <a:endParaRPr lang="fr-FR" dirty="0"/>
          </a:p>
        </p:txBody>
      </p:sp>
      <p:pic>
        <p:nvPicPr>
          <p:cNvPr id="5" name="Picture 4" descr="Capture d’écran 2015-10-03 à 19.49.04.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63688" y="2204864"/>
            <a:ext cx="4522812" cy="4294387"/>
          </a:xfrm>
          <a:prstGeom prst="rect">
            <a:avLst/>
          </a:prstGeom>
        </p:spPr>
      </p:pic>
    </p:spTree>
    <p:extLst>
      <p:ext uri="{BB962C8B-B14F-4D97-AF65-F5344CB8AC3E}">
        <p14:creationId xmlns:p14="http://schemas.microsoft.com/office/powerpoint/2010/main" val="10179511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0766"/>
            <a:ext cx="9144000" cy="6868766"/>
          </a:xfrm>
          <a:prstGeom prst="rect">
            <a:avLst/>
          </a:prstGeom>
        </p:spPr>
      </p:pic>
      <p:sp>
        <p:nvSpPr>
          <p:cNvPr id="4" name="Title 3"/>
          <p:cNvSpPr>
            <a:spLocks noGrp="1"/>
          </p:cNvSpPr>
          <p:nvPr>
            <p:ph type="ctrTitle"/>
          </p:nvPr>
        </p:nvSpPr>
        <p:spPr/>
        <p:txBody>
          <a:bodyPr/>
          <a:lstStyle/>
          <a:p>
            <a:r>
              <a:rPr lang="fr-FR" dirty="0" smtClean="0"/>
              <a:t>Contenus</a:t>
            </a:r>
            <a:endParaRPr lang="fr-FR" dirty="0"/>
          </a:p>
        </p:txBody>
      </p:sp>
      <p:sp>
        <p:nvSpPr>
          <p:cNvPr id="6" name="Rectangle 5"/>
          <p:cNvSpPr/>
          <p:nvPr/>
        </p:nvSpPr>
        <p:spPr>
          <a:xfrm>
            <a:off x="0" y="0"/>
            <a:ext cx="9144000" cy="4766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Formation Qualité</a:t>
            </a:r>
            <a:endParaRPr lang="fr-FR" dirty="0"/>
          </a:p>
        </p:txBody>
      </p:sp>
    </p:spTree>
    <p:extLst>
      <p:ext uri="{BB962C8B-B14F-4D97-AF65-F5344CB8AC3E}">
        <p14:creationId xmlns:p14="http://schemas.microsoft.com/office/powerpoint/2010/main" val="5042203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titre de chaque page permet d'identifier le site.</a:t>
            </a:r>
            <a:br>
              <a:rPr lang="fr-FR" dirty="0"/>
            </a:br>
            <a:endParaRPr lang="fr-FR" dirty="0"/>
          </a:p>
        </p:txBody>
      </p:sp>
      <p:sp>
        <p:nvSpPr>
          <p:cNvPr id="3" name="Text Placeholder 2"/>
          <p:cNvSpPr>
            <a:spLocks noGrp="1"/>
          </p:cNvSpPr>
          <p:nvPr>
            <p:ph type="body" sz="quarter" idx="13"/>
          </p:nvPr>
        </p:nvSpPr>
        <p:spPr/>
        <p:txBody>
          <a:bodyPr/>
          <a:lstStyle/>
          <a:p>
            <a:r>
              <a:rPr lang="fr-FR" dirty="0" smtClean="0"/>
              <a:t>32</a:t>
            </a:r>
            <a:endParaRPr lang="fr-FR" dirty="0"/>
          </a:p>
        </p:txBody>
      </p:sp>
      <p:pic>
        <p:nvPicPr>
          <p:cNvPr id="4" name="Picture 3" descr="Capture d’écran 2015-10-03 à 20.03.14.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7544" y="3429000"/>
            <a:ext cx="7872169" cy="504056"/>
          </a:xfrm>
          <a:prstGeom prst="rect">
            <a:avLst/>
          </a:prstGeom>
        </p:spPr>
      </p:pic>
    </p:spTree>
    <p:extLst>
      <p:ext uri="{BB962C8B-B14F-4D97-AF65-F5344CB8AC3E}">
        <p14:creationId xmlns:p14="http://schemas.microsoft.com/office/powerpoint/2010/main" val="32626288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titre de chaque page permet d'identifier son contenu.</a:t>
            </a:r>
          </a:p>
        </p:txBody>
      </p:sp>
      <p:sp>
        <p:nvSpPr>
          <p:cNvPr id="3" name="Text Placeholder 2"/>
          <p:cNvSpPr>
            <a:spLocks noGrp="1"/>
          </p:cNvSpPr>
          <p:nvPr>
            <p:ph type="body" sz="quarter" idx="13"/>
          </p:nvPr>
        </p:nvSpPr>
        <p:spPr/>
        <p:txBody>
          <a:bodyPr/>
          <a:lstStyle/>
          <a:p>
            <a:r>
              <a:rPr lang="fr-FR" dirty="0" smtClean="0"/>
              <a:t>33</a:t>
            </a:r>
            <a:endParaRPr lang="fr-FR" dirty="0"/>
          </a:p>
        </p:txBody>
      </p:sp>
      <p:pic>
        <p:nvPicPr>
          <p:cNvPr id="4" name="Picture 3" descr="Capture d’écran 2015-10-03 à 20.03.14.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7544" y="3429000"/>
            <a:ext cx="7872169" cy="504056"/>
          </a:xfrm>
          <a:prstGeom prst="rect">
            <a:avLst/>
          </a:prstGeom>
        </p:spPr>
      </p:pic>
    </p:spTree>
    <p:extLst>
      <p:ext uri="{BB962C8B-B14F-4D97-AF65-F5344CB8AC3E}">
        <p14:creationId xmlns:p14="http://schemas.microsoft.com/office/powerpoint/2010/main" val="40470396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contenus publicitaires ou sponsorisés sont identifiés comme tels.</a:t>
            </a:r>
            <a:br>
              <a:rPr lang="fr-FR" dirty="0"/>
            </a:br>
            <a:endParaRPr lang="fr-FR" dirty="0"/>
          </a:p>
        </p:txBody>
      </p:sp>
      <p:sp>
        <p:nvSpPr>
          <p:cNvPr id="3" name="Text Placeholder 2"/>
          <p:cNvSpPr>
            <a:spLocks noGrp="1"/>
          </p:cNvSpPr>
          <p:nvPr>
            <p:ph type="body" sz="quarter" idx="13"/>
          </p:nvPr>
        </p:nvSpPr>
        <p:spPr/>
        <p:txBody>
          <a:bodyPr/>
          <a:lstStyle/>
          <a:p>
            <a:r>
              <a:rPr lang="fr-FR" dirty="0" smtClean="0"/>
              <a:t>34</a:t>
            </a:r>
            <a:endParaRPr lang="fr-FR" dirty="0"/>
          </a:p>
        </p:txBody>
      </p:sp>
      <p:pic>
        <p:nvPicPr>
          <p:cNvPr id="4" name="Picture 3" descr="Capture d’écran 2015-10-03 à 20.00.57.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5575" y="2204864"/>
            <a:ext cx="7650465" cy="3672408"/>
          </a:xfrm>
          <a:prstGeom prst="rect">
            <a:avLst/>
          </a:prstGeom>
        </p:spPr>
      </p:pic>
    </p:spTree>
    <p:extLst>
      <p:ext uri="{BB962C8B-B14F-4D97-AF65-F5344CB8AC3E}">
        <p14:creationId xmlns:p14="http://schemas.microsoft.com/office/powerpoint/2010/main" val="1922357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Chaque </a:t>
            </a:r>
            <a:r>
              <a:rPr lang="fr-FR" dirty="0" smtClean="0">
                <a:solidFill>
                  <a:schemeClr val="accent5"/>
                </a:solidFill>
              </a:rPr>
              <a:t>image-lien</a:t>
            </a:r>
            <a:r>
              <a:rPr lang="fr-FR" dirty="0" smtClean="0"/>
              <a:t> est dotée d’une alternative textuelle appropriée</a:t>
            </a:r>
            <a:endParaRPr lang="fr-FR" dirty="0"/>
          </a:p>
        </p:txBody>
      </p:sp>
      <p:sp>
        <p:nvSpPr>
          <p:cNvPr id="3" name="Espace réservé du texte 2"/>
          <p:cNvSpPr>
            <a:spLocks noGrp="1"/>
          </p:cNvSpPr>
          <p:nvPr>
            <p:ph type="body" sz="quarter" idx="13"/>
          </p:nvPr>
        </p:nvSpPr>
        <p:spPr/>
        <p:txBody>
          <a:bodyPr/>
          <a:lstStyle/>
          <a:p>
            <a:r>
              <a:rPr lang="fr-FR" dirty="0" smtClean="0"/>
              <a:t>2</a:t>
            </a:r>
            <a:endParaRPr lang="fr-FR"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73604" y="5157192"/>
            <a:ext cx="3272250" cy="1308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447256"/>
            <a:ext cx="7428387" cy="2493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17494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informations relatives aux droits de copie et de réutilisation sont accessibles depuis toutes les pages.</a:t>
            </a:r>
          </a:p>
        </p:txBody>
      </p:sp>
      <p:sp>
        <p:nvSpPr>
          <p:cNvPr id="3" name="Text Placeholder 2"/>
          <p:cNvSpPr>
            <a:spLocks noGrp="1"/>
          </p:cNvSpPr>
          <p:nvPr>
            <p:ph type="body" sz="quarter" idx="13"/>
          </p:nvPr>
        </p:nvSpPr>
        <p:spPr/>
        <p:txBody>
          <a:bodyPr/>
          <a:lstStyle/>
          <a:p>
            <a:r>
              <a:rPr lang="fr-FR" dirty="0" smtClean="0"/>
              <a:t>35</a:t>
            </a:r>
            <a:endParaRPr lang="fr-FR" dirty="0"/>
          </a:p>
        </p:txBody>
      </p:sp>
      <p:pic>
        <p:nvPicPr>
          <p:cNvPr id="4" name="Picture 3" descr="Capture d’écran 2015-10-03 à 19.55.13.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7584" y="3933056"/>
            <a:ext cx="7188200" cy="2565400"/>
          </a:xfrm>
          <a:prstGeom prst="rect">
            <a:avLst/>
          </a:prstGeom>
        </p:spPr>
      </p:pic>
      <p:pic>
        <p:nvPicPr>
          <p:cNvPr id="5" name="Picture 4" descr="Capture d’écran 2015-10-03 à 19.55.54.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99592" y="2348880"/>
            <a:ext cx="4940300" cy="1252444"/>
          </a:xfrm>
          <a:prstGeom prst="rect">
            <a:avLst/>
          </a:prstGeom>
        </p:spPr>
      </p:pic>
    </p:spTree>
    <p:extLst>
      <p:ext uri="{BB962C8B-B14F-4D97-AF65-F5344CB8AC3E}">
        <p14:creationId xmlns:p14="http://schemas.microsoft.com/office/powerpoint/2010/main" val="14939918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site fournit aux utilisateurs la possibilité de connaître les nouveaux contenus ou services.</a:t>
            </a:r>
            <a:br>
              <a:rPr lang="fr-FR" dirty="0"/>
            </a:br>
            <a:endParaRPr lang="fr-FR" dirty="0"/>
          </a:p>
        </p:txBody>
      </p:sp>
      <p:sp>
        <p:nvSpPr>
          <p:cNvPr id="3" name="Text Placeholder 2"/>
          <p:cNvSpPr>
            <a:spLocks noGrp="1"/>
          </p:cNvSpPr>
          <p:nvPr>
            <p:ph type="body" sz="quarter" idx="13"/>
          </p:nvPr>
        </p:nvSpPr>
        <p:spPr/>
        <p:txBody>
          <a:bodyPr/>
          <a:lstStyle/>
          <a:p>
            <a:r>
              <a:rPr lang="fr-FR" dirty="0" smtClean="0"/>
              <a:t>36</a:t>
            </a:r>
            <a:endParaRPr lang="fr-FR" dirty="0"/>
          </a:p>
        </p:txBody>
      </p:sp>
      <p:pic>
        <p:nvPicPr>
          <p:cNvPr id="4" name="Picture 3" descr="Capture d’écran 2015-10-03 à 20.14.41.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9552" y="2348880"/>
            <a:ext cx="3860800" cy="3898900"/>
          </a:xfrm>
          <a:prstGeom prst="rect">
            <a:avLst/>
          </a:prstGeom>
        </p:spPr>
      </p:pic>
      <p:pic>
        <p:nvPicPr>
          <p:cNvPr id="6" name="Picture 5" descr="Capture d’écran 2015-10-03 à 20.15.2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32040" y="2204864"/>
            <a:ext cx="3797300" cy="4114800"/>
          </a:xfrm>
          <a:prstGeom prst="rect">
            <a:avLst/>
          </a:prstGeom>
        </p:spPr>
      </p:pic>
    </p:spTree>
    <p:extLst>
      <p:ext uri="{BB962C8B-B14F-4D97-AF65-F5344CB8AC3E}">
        <p14:creationId xmlns:p14="http://schemas.microsoft.com/office/powerpoint/2010/main" val="2144952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Si le site propose un espace personnel ou abonné, il est possible de sauvegarder les contenus personnels dans un format standard.</a:t>
            </a:r>
            <a:br>
              <a:rPr lang="fr-FR" dirty="0"/>
            </a:br>
            <a:endParaRPr lang="fr-FR" dirty="0"/>
          </a:p>
        </p:txBody>
      </p:sp>
      <p:sp>
        <p:nvSpPr>
          <p:cNvPr id="3" name="Text Placeholder 2"/>
          <p:cNvSpPr>
            <a:spLocks noGrp="1"/>
          </p:cNvSpPr>
          <p:nvPr>
            <p:ph type="body" sz="quarter" idx="13"/>
          </p:nvPr>
        </p:nvSpPr>
        <p:spPr/>
        <p:txBody>
          <a:bodyPr/>
          <a:lstStyle/>
          <a:p>
            <a:r>
              <a:rPr lang="fr-FR" dirty="0" smtClean="0"/>
              <a:t>37</a:t>
            </a:r>
            <a:endParaRPr lang="fr-FR" dirty="0"/>
          </a:p>
        </p:txBody>
      </p:sp>
      <p:pic>
        <p:nvPicPr>
          <p:cNvPr id="5" name="Picture 4" descr="Capture d’écran 2015-10-03 à 20.27.23.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87624" y="3645024"/>
            <a:ext cx="6565900" cy="1905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69958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Un lexique ou un glossaire adapté au public visé explique le vocabulaire sectoriel ou technique.</a:t>
            </a:r>
            <a:br>
              <a:rPr lang="fr-FR" dirty="0"/>
            </a:br>
            <a:endParaRPr lang="fr-FR" dirty="0"/>
          </a:p>
        </p:txBody>
      </p:sp>
      <p:sp>
        <p:nvSpPr>
          <p:cNvPr id="3" name="Text Placeholder 2"/>
          <p:cNvSpPr>
            <a:spLocks noGrp="1"/>
          </p:cNvSpPr>
          <p:nvPr>
            <p:ph type="body" sz="quarter" idx="13"/>
          </p:nvPr>
        </p:nvSpPr>
        <p:spPr/>
        <p:txBody>
          <a:bodyPr/>
          <a:lstStyle/>
          <a:p>
            <a:r>
              <a:rPr lang="fr-FR" dirty="0" smtClean="0"/>
              <a:t>38</a:t>
            </a:r>
            <a:endParaRPr lang="fr-FR" dirty="0"/>
          </a:p>
        </p:txBody>
      </p:sp>
      <p:pic>
        <p:nvPicPr>
          <p:cNvPr id="4" name="Picture 3" descr="Capture d’écran 2015-10-03 à 20.23.16.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7624" y="2204864"/>
            <a:ext cx="6372200" cy="4147124"/>
          </a:xfrm>
          <a:prstGeom prst="rect">
            <a:avLst/>
          </a:prstGeom>
        </p:spPr>
      </p:pic>
    </p:spTree>
    <p:extLst>
      <p:ext uri="{BB962C8B-B14F-4D97-AF65-F5344CB8AC3E}">
        <p14:creationId xmlns:p14="http://schemas.microsoft.com/office/powerpoint/2010/main" val="5713783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9144"/>
            <a:ext cx="9144000" cy="6838856"/>
          </a:xfrm>
          <a:prstGeom prst="rect">
            <a:avLst/>
          </a:prstGeom>
        </p:spPr>
      </p:pic>
      <p:sp>
        <p:nvSpPr>
          <p:cNvPr id="4" name="Title 3"/>
          <p:cNvSpPr>
            <a:spLocks noGrp="1"/>
          </p:cNvSpPr>
          <p:nvPr>
            <p:ph type="ctrTitle"/>
          </p:nvPr>
        </p:nvSpPr>
        <p:spPr/>
        <p:txBody>
          <a:bodyPr/>
          <a:lstStyle/>
          <a:p>
            <a:r>
              <a:rPr lang="en-US" dirty="0" smtClean="0"/>
              <a:t>E</a:t>
            </a:r>
            <a:r>
              <a:rPr lang="fr-FR" dirty="0" smtClean="0"/>
              <a:t>-commerce</a:t>
            </a:r>
            <a:endParaRPr lang="fr-FR" dirty="0"/>
          </a:p>
        </p:txBody>
      </p:sp>
      <p:sp>
        <p:nvSpPr>
          <p:cNvPr id="7" name="Rectangle 6"/>
          <p:cNvSpPr/>
          <p:nvPr/>
        </p:nvSpPr>
        <p:spPr>
          <a:xfrm>
            <a:off x="0" y="0"/>
            <a:ext cx="9144000" cy="4766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Formation Qualité</a:t>
            </a:r>
            <a:endParaRPr lang="fr-FR" dirty="0"/>
          </a:p>
        </p:txBody>
      </p:sp>
    </p:spTree>
    <p:extLst>
      <p:ext uri="{BB962C8B-B14F-4D97-AF65-F5344CB8AC3E}">
        <p14:creationId xmlns:p14="http://schemas.microsoft.com/office/powerpoint/2010/main" val="42940802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L’achat d’un produit ou d’un service est possible sans création de compte</a:t>
            </a:r>
            <a:endParaRPr lang="fr-FR" dirty="0"/>
          </a:p>
        </p:txBody>
      </p:sp>
      <p:sp>
        <p:nvSpPr>
          <p:cNvPr id="3" name="Espace réservé du texte 2"/>
          <p:cNvSpPr>
            <a:spLocks noGrp="1"/>
          </p:cNvSpPr>
          <p:nvPr>
            <p:ph type="body" sz="quarter" idx="13"/>
          </p:nvPr>
        </p:nvSpPr>
        <p:spPr/>
        <p:txBody>
          <a:bodyPr/>
          <a:lstStyle/>
          <a:p>
            <a:r>
              <a:rPr lang="fr-FR" dirty="0" smtClean="0"/>
              <a:t>39</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492896"/>
            <a:ext cx="6089762" cy="3841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45573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Aucun produit ni service annexe n'est ajouté au panier de commande sans que cette action soit déclenchée par l'utilisateur.</a:t>
            </a:r>
            <a:br>
              <a:rPr lang="fr-FR" dirty="0"/>
            </a:br>
            <a:endParaRPr lang="fr-FR" dirty="0"/>
          </a:p>
        </p:txBody>
      </p:sp>
      <p:sp>
        <p:nvSpPr>
          <p:cNvPr id="3" name="Text Placeholder 2"/>
          <p:cNvSpPr>
            <a:spLocks noGrp="1"/>
          </p:cNvSpPr>
          <p:nvPr>
            <p:ph type="body" sz="quarter" idx="13"/>
          </p:nvPr>
        </p:nvSpPr>
        <p:spPr/>
        <p:txBody>
          <a:bodyPr/>
          <a:lstStyle/>
          <a:p>
            <a:r>
              <a:rPr lang="fr-FR" dirty="0" smtClean="0"/>
              <a:t>40</a:t>
            </a:r>
            <a:endParaRPr lang="fr-FR" dirty="0"/>
          </a:p>
        </p:txBody>
      </p:sp>
      <p:pic>
        <p:nvPicPr>
          <p:cNvPr id="4" name="Picture 3" descr="Capture d’écran 2015-10-03 à 21.13.35.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03648" y="2636912"/>
            <a:ext cx="6070600" cy="3822700"/>
          </a:xfrm>
          <a:prstGeom prst="rect">
            <a:avLst/>
          </a:prstGeom>
        </p:spPr>
      </p:pic>
    </p:spTree>
    <p:extLst>
      <p:ext uri="{BB962C8B-B14F-4D97-AF65-F5344CB8AC3E}">
        <p14:creationId xmlns:p14="http://schemas.microsoft.com/office/powerpoint/2010/main" val="14806122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disponibilité des produits est indiquée avant la validation définitive de la commande.</a:t>
            </a:r>
            <a:br>
              <a:rPr lang="fr-FR" dirty="0"/>
            </a:br>
            <a:endParaRPr lang="fr-FR" dirty="0"/>
          </a:p>
        </p:txBody>
      </p:sp>
      <p:sp>
        <p:nvSpPr>
          <p:cNvPr id="3" name="Text Placeholder 2"/>
          <p:cNvSpPr>
            <a:spLocks noGrp="1"/>
          </p:cNvSpPr>
          <p:nvPr>
            <p:ph type="body" sz="quarter" idx="13"/>
          </p:nvPr>
        </p:nvSpPr>
        <p:spPr/>
        <p:txBody>
          <a:bodyPr/>
          <a:lstStyle/>
          <a:p>
            <a:r>
              <a:rPr lang="fr-FR" dirty="0" smtClean="0"/>
              <a:t>41</a:t>
            </a:r>
            <a:endParaRPr lang="fr-FR"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536" y="4725144"/>
            <a:ext cx="1481584" cy="1481584"/>
          </a:xfrm>
          <a:prstGeom prst="rect">
            <a:avLst/>
          </a:prstGeom>
        </p:spPr>
      </p:pic>
      <p:sp>
        <p:nvSpPr>
          <p:cNvPr id="5" name="Rectangular Callout 4"/>
          <p:cNvSpPr/>
          <p:nvPr/>
        </p:nvSpPr>
        <p:spPr>
          <a:xfrm>
            <a:off x="1979712" y="5085184"/>
            <a:ext cx="5904656" cy="1296144"/>
          </a:xfrm>
          <a:prstGeom prst="wedgeRectCallout">
            <a:avLst>
              <a:gd name="adj1" fmla="val -55312"/>
              <a:gd name="adj2" fmla="val -37841"/>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 si j’avais su !</a:t>
            </a:r>
            <a:endParaRPr lang="fr-FR" sz="2000" dirty="0">
              <a:solidFill>
                <a:schemeClr val="tx1"/>
              </a:solidFill>
            </a:endParaRPr>
          </a:p>
        </p:txBody>
      </p:sp>
      <p:sp>
        <p:nvSpPr>
          <p:cNvPr id="6" name="Rectangle 5"/>
          <p:cNvSpPr/>
          <p:nvPr/>
        </p:nvSpPr>
        <p:spPr>
          <a:xfrm>
            <a:off x="755576" y="2420888"/>
            <a:ext cx="7128792" cy="1726451"/>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4400" dirty="0" smtClean="0"/>
              <a:t>Non </a:t>
            </a:r>
            <a:r>
              <a:rPr lang="en-US" sz="4400" dirty="0" err="1" smtClean="0"/>
              <a:t>disponible</a:t>
            </a:r>
            <a:endParaRPr lang="fr-FR" sz="4400" dirty="0"/>
          </a:p>
        </p:txBody>
      </p:sp>
    </p:spTree>
    <p:extLst>
      <p:ext uri="{BB962C8B-B14F-4D97-AF65-F5344CB8AC3E}">
        <p14:creationId xmlns:p14="http://schemas.microsoft.com/office/powerpoint/2010/main" val="23408689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délai de livraison estimé est indiqué avant la validation définitive de la commande.</a:t>
            </a:r>
            <a:br>
              <a:rPr lang="fr-FR" dirty="0"/>
            </a:br>
            <a:endParaRPr lang="fr-FR" dirty="0"/>
          </a:p>
        </p:txBody>
      </p:sp>
      <p:sp>
        <p:nvSpPr>
          <p:cNvPr id="3" name="Text Placeholder 2"/>
          <p:cNvSpPr>
            <a:spLocks noGrp="1"/>
          </p:cNvSpPr>
          <p:nvPr>
            <p:ph type="body" sz="quarter" idx="13"/>
          </p:nvPr>
        </p:nvSpPr>
        <p:spPr/>
        <p:txBody>
          <a:bodyPr/>
          <a:lstStyle/>
          <a:p>
            <a:r>
              <a:rPr lang="fr-FR" dirty="0" smtClean="0"/>
              <a:t>42</a:t>
            </a:r>
            <a:endParaRPr lang="fr-FR" dirty="0"/>
          </a:p>
        </p:txBody>
      </p:sp>
      <p:pic>
        <p:nvPicPr>
          <p:cNvPr id="4" name="Picture 3" descr="Capture d’écran 2015-10-03 à 20.35.44.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5576" y="2276872"/>
            <a:ext cx="6959600" cy="4165600"/>
          </a:xfrm>
          <a:prstGeom prst="rect">
            <a:avLst/>
          </a:prstGeom>
        </p:spPr>
      </p:pic>
    </p:spTree>
    <p:extLst>
      <p:ext uri="{BB962C8B-B14F-4D97-AF65-F5344CB8AC3E}">
        <p14:creationId xmlns:p14="http://schemas.microsoft.com/office/powerpoint/2010/main" val="22329153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modalités de récupération d’un bien dématérialisé sont précisées avant la commande</a:t>
            </a:r>
            <a:endParaRPr lang="fr-FR" dirty="0"/>
          </a:p>
        </p:txBody>
      </p:sp>
      <p:sp>
        <p:nvSpPr>
          <p:cNvPr id="3" name="Espace réservé du texte 2"/>
          <p:cNvSpPr>
            <a:spLocks noGrp="1"/>
          </p:cNvSpPr>
          <p:nvPr>
            <p:ph type="body" sz="quarter" idx="13"/>
          </p:nvPr>
        </p:nvSpPr>
        <p:spPr/>
        <p:txBody>
          <a:bodyPr/>
          <a:lstStyle/>
          <a:p>
            <a:r>
              <a:rPr lang="fr-FR" dirty="0" smtClean="0"/>
              <a:t>43</a:t>
            </a:r>
            <a:endParaRPr lang="fr-FR" dirty="0"/>
          </a:p>
        </p:txBody>
      </p:sp>
      <p:sp>
        <p:nvSpPr>
          <p:cNvPr id="4" name="Rectangle 3"/>
          <p:cNvSpPr/>
          <p:nvPr/>
        </p:nvSpPr>
        <p:spPr>
          <a:xfrm>
            <a:off x="755576" y="2420888"/>
            <a:ext cx="7128792" cy="1726451"/>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3200" dirty="0" err="1" smtClean="0"/>
              <a:t>Désolé</a:t>
            </a:r>
            <a:r>
              <a:rPr lang="en-US" sz="3200" dirty="0" smtClean="0"/>
              <a:t>, </a:t>
            </a:r>
            <a:r>
              <a:rPr lang="en-US" sz="3200" dirty="0" err="1" smtClean="0"/>
              <a:t>ce</a:t>
            </a:r>
            <a:r>
              <a:rPr lang="en-US" sz="3200" dirty="0" smtClean="0"/>
              <a:t> format de </a:t>
            </a:r>
            <a:r>
              <a:rPr lang="en-US" sz="3200" dirty="0" err="1" smtClean="0"/>
              <a:t>fichier</a:t>
            </a:r>
            <a:r>
              <a:rPr lang="en-US" sz="3200" dirty="0" smtClean="0"/>
              <a:t> </a:t>
            </a:r>
            <a:r>
              <a:rPr lang="en-US" sz="3200" dirty="0" err="1" smtClean="0"/>
              <a:t>n’est</a:t>
            </a:r>
            <a:r>
              <a:rPr lang="en-US" sz="3200" dirty="0" smtClean="0"/>
              <a:t> pas compatible avec </a:t>
            </a:r>
            <a:r>
              <a:rPr lang="en-US" sz="3200" dirty="0" err="1" smtClean="0"/>
              <a:t>votre</a:t>
            </a:r>
            <a:r>
              <a:rPr lang="en-US" sz="3200" dirty="0" smtClean="0"/>
              <a:t> </a:t>
            </a:r>
            <a:r>
              <a:rPr lang="en-US" sz="3200" dirty="0" err="1" smtClean="0"/>
              <a:t>appareil</a:t>
            </a:r>
            <a:endParaRPr lang="fr-FR" sz="3200" dirty="0"/>
          </a:p>
        </p:txBody>
      </p:sp>
      <p:pic>
        <p:nvPicPr>
          <p:cNvPr id="5"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5536" y="4725144"/>
            <a:ext cx="1481584" cy="1481584"/>
          </a:xfrm>
          <a:prstGeom prst="rect">
            <a:avLst/>
          </a:prstGeom>
        </p:spPr>
      </p:pic>
      <p:sp>
        <p:nvSpPr>
          <p:cNvPr id="6" name="Rectangular Callout 4"/>
          <p:cNvSpPr/>
          <p:nvPr/>
        </p:nvSpPr>
        <p:spPr>
          <a:xfrm>
            <a:off x="1979712" y="5085184"/>
            <a:ext cx="5904656" cy="1296144"/>
          </a:xfrm>
          <a:prstGeom prst="wedgeRectCallout">
            <a:avLst>
              <a:gd name="adj1" fmla="val -55312"/>
              <a:gd name="adj2" fmla="val -37841"/>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dirty="0" smtClean="0">
                <a:solidFill>
                  <a:schemeClr val="tx1"/>
                </a:solidFill>
              </a:rPr>
              <a:t>####### si j’avais su !</a:t>
            </a:r>
            <a:endParaRPr lang="fr-FR" sz="2000" dirty="0">
              <a:solidFill>
                <a:schemeClr val="tx1"/>
              </a:solidFill>
            </a:endParaRPr>
          </a:p>
        </p:txBody>
      </p:sp>
    </p:spTree>
    <p:extLst>
      <p:ext uri="{BB962C8B-B14F-4D97-AF65-F5344CB8AC3E}">
        <p14:creationId xmlns:p14="http://schemas.microsoft.com/office/powerpoint/2010/main" val="35496583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Chaque image </a:t>
            </a:r>
            <a:r>
              <a:rPr lang="fr-FR" dirty="0" smtClean="0">
                <a:solidFill>
                  <a:schemeClr val="accent5"/>
                </a:solidFill>
              </a:rPr>
              <a:t>porteuse d’information </a:t>
            </a:r>
            <a:r>
              <a:rPr lang="fr-FR" dirty="0" smtClean="0"/>
              <a:t>est dotée d’une alternative textuelle appropriée</a:t>
            </a:r>
            <a:endParaRPr lang="fr-FR" dirty="0"/>
          </a:p>
        </p:txBody>
      </p:sp>
      <p:sp>
        <p:nvSpPr>
          <p:cNvPr id="3" name="Espace réservé du texte 2"/>
          <p:cNvSpPr>
            <a:spLocks noGrp="1"/>
          </p:cNvSpPr>
          <p:nvPr>
            <p:ph type="body" sz="quarter" idx="13"/>
          </p:nvPr>
        </p:nvSpPr>
        <p:spPr/>
        <p:txBody>
          <a:bodyPr/>
          <a:lstStyle/>
          <a:p>
            <a:r>
              <a:rPr lang="fr-FR" dirty="0" smtClean="0"/>
              <a:t>3</a:t>
            </a:r>
            <a:endParaRPr lang="fr-FR" dirty="0"/>
          </a:p>
        </p:txBody>
      </p:sp>
      <p:pic>
        <p:nvPicPr>
          <p:cNvPr id="4"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563888" y="4509120"/>
            <a:ext cx="2833874" cy="1940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89450" y="2492896"/>
            <a:ext cx="2808312" cy="180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ZoneTexte 5"/>
          <p:cNvSpPr txBox="1"/>
          <p:nvPr/>
        </p:nvSpPr>
        <p:spPr>
          <a:xfrm>
            <a:off x="277438" y="2492896"/>
            <a:ext cx="3136637" cy="3046988"/>
          </a:xfrm>
          <a:prstGeom prst="rect">
            <a:avLst/>
          </a:prstGeom>
          <a:noFill/>
        </p:spPr>
        <p:txBody>
          <a:bodyPr wrap="square" rtlCol="0">
            <a:spAutoFit/>
          </a:bodyPr>
          <a:lstStyle/>
          <a:p>
            <a:r>
              <a:rPr lang="fr-FR" sz="1600" dirty="0" smtClean="0"/>
              <a:t>Quel serait le texte alternatif le plus approprié pour chacun de ces exemple ?</a:t>
            </a:r>
          </a:p>
          <a:p>
            <a:endParaRPr lang="fr-FR" sz="1600" dirty="0" smtClean="0"/>
          </a:p>
          <a:p>
            <a:pPr marL="342900" indent="-342900">
              <a:buFont typeface="+mj-lt"/>
              <a:buAutoNum type="arabicPeriod"/>
            </a:pPr>
            <a:r>
              <a:rPr lang="fr-FR" sz="1600" dirty="0" smtClean="0"/>
              <a:t>« Image de George Washington »</a:t>
            </a:r>
          </a:p>
          <a:p>
            <a:pPr marL="342900" indent="-342900">
              <a:buFont typeface="+mj-lt"/>
              <a:buAutoNum type="arabicPeriod"/>
            </a:pPr>
            <a:r>
              <a:rPr lang="fr-FR" sz="1600" dirty="0" smtClean="0"/>
              <a:t>« George Washington, le premier président des Etats-Unis »</a:t>
            </a:r>
          </a:p>
          <a:p>
            <a:pPr marL="342900" indent="-342900">
              <a:buFont typeface="+mj-lt"/>
              <a:buAutoNum type="arabicPeriod"/>
            </a:pPr>
            <a:r>
              <a:rPr lang="fr-FR" sz="1600" dirty="0" smtClean="0"/>
              <a:t>Un attribut </a:t>
            </a:r>
            <a:r>
              <a:rPr lang="fr-FR" sz="1600" dirty="0" err="1" smtClean="0"/>
              <a:t>alt</a:t>
            </a:r>
            <a:r>
              <a:rPr lang="fr-FR" sz="1600" dirty="0" smtClean="0"/>
              <a:t> vide (</a:t>
            </a:r>
            <a:r>
              <a:rPr lang="fr-FR" sz="1600" dirty="0" err="1" smtClean="0"/>
              <a:t>alt</a:t>
            </a:r>
            <a:r>
              <a:rPr lang="fr-FR" sz="1600" dirty="0" smtClean="0"/>
              <a:t>="") suffirait.</a:t>
            </a:r>
          </a:p>
          <a:p>
            <a:pPr marL="342900" indent="-342900">
              <a:buFont typeface="+mj-lt"/>
              <a:buAutoNum type="arabicPeriod"/>
            </a:pPr>
            <a:r>
              <a:rPr lang="fr-FR" sz="1600" dirty="0" smtClean="0"/>
              <a:t>« George Washington »</a:t>
            </a:r>
          </a:p>
        </p:txBody>
      </p:sp>
      <p:pic>
        <p:nvPicPr>
          <p:cNvPr id="7" name="Picture 2" descr="Capture d’écran 2015-10-03 à 17.03.23.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30611" y="2401743"/>
            <a:ext cx="2513389" cy="4202387"/>
          </a:xfrm>
          <a:prstGeom prst="rect">
            <a:avLst/>
          </a:prstGeom>
        </p:spPr>
      </p:pic>
    </p:spTree>
    <p:extLst>
      <p:ext uri="{BB962C8B-B14F-4D97-AF65-F5344CB8AC3E}">
        <p14:creationId xmlns:p14="http://schemas.microsoft.com/office/powerpoint/2010/main" val="41078521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modification de la quantité de chaque article, l'ajout et la suppression d'un ou plusieurs articles restent possibles avant la validation définitive de la commande.</a:t>
            </a:r>
            <a:br>
              <a:rPr lang="fr-FR" dirty="0"/>
            </a:br>
            <a:endParaRPr lang="fr-FR" dirty="0"/>
          </a:p>
        </p:txBody>
      </p:sp>
      <p:sp>
        <p:nvSpPr>
          <p:cNvPr id="3" name="Text Placeholder 2"/>
          <p:cNvSpPr>
            <a:spLocks noGrp="1"/>
          </p:cNvSpPr>
          <p:nvPr>
            <p:ph type="body" sz="quarter" idx="13"/>
          </p:nvPr>
        </p:nvSpPr>
        <p:spPr/>
        <p:txBody>
          <a:bodyPr/>
          <a:lstStyle/>
          <a:p>
            <a:r>
              <a:rPr lang="fr-FR" dirty="0" smtClean="0"/>
              <a:t>44</a:t>
            </a:r>
            <a:endParaRPr lang="fr-FR" dirty="0"/>
          </a:p>
        </p:txBody>
      </p:sp>
      <p:pic>
        <p:nvPicPr>
          <p:cNvPr id="4" name="Picture 3" descr="Capture d’écran 2015-10-03 à 20.59.0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616" y="3140968"/>
            <a:ext cx="7092280" cy="3287812"/>
          </a:xfrm>
          <a:prstGeom prst="rect">
            <a:avLst/>
          </a:prstGeom>
        </p:spPr>
      </p:pic>
    </p:spTree>
    <p:extLst>
      <p:ext uri="{BB962C8B-B14F-4D97-AF65-F5344CB8AC3E}">
        <p14:creationId xmlns:p14="http://schemas.microsoft.com/office/powerpoint/2010/main" val="35575219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nature et les caractéristiques quantifiables des produits et services </a:t>
            </a:r>
            <a:r>
              <a:rPr lang="fr-FR" dirty="0" smtClean="0"/>
              <a:t>sont </a:t>
            </a:r>
            <a:r>
              <a:rPr lang="fr-FR" dirty="0"/>
              <a:t>indiquées.</a:t>
            </a:r>
            <a:br>
              <a:rPr lang="fr-FR" dirty="0"/>
            </a:br>
            <a:endParaRPr lang="fr-FR" dirty="0"/>
          </a:p>
        </p:txBody>
      </p:sp>
      <p:sp>
        <p:nvSpPr>
          <p:cNvPr id="3" name="Text Placeholder 2"/>
          <p:cNvSpPr>
            <a:spLocks noGrp="1"/>
          </p:cNvSpPr>
          <p:nvPr>
            <p:ph type="body" sz="quarter" idx="13"/>
          </p:nvPr>
        </p:nvSpPr>
        <p:spPr/>
        <p:txBody>
          <a:bodyPr/>
          <a:lstStyle/>
          <a:p>
            <a:r>
              <a:rPr lang="fr-FR" dirty="0" smtClean="0"/>
              <a:t>45</a:t>
            </a:r>
            <a:endParaRPr lang="fr-FR" dirty="0"/>
          </a:p>
        </p:txBody>
      </p:sp>
      <p:pic>
        <p:nvPicPr>
          <p:cNvPr id="4" name="Picture 3" descr="Capture d’écran 2015-10-03 à 20.41.04.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3568" y="2708920"/>
            <a:ext cx="3581400" cy="3911600"/>
          </a:xfrm>
          <a:prstGeom prst="rect">
            <a:avLst/>
          </a:prstGeom>
        </p:spPr>
      </p:pic>
      <p:pic>
        <p:nvPicPr>
          <p:cNvPr id="7" name="Picture 6" descr="Capture d’écran 2015-10-03 à 20.43.31.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43156" y="2996952"/>
            <a:ext cx="2895600" cy="977900"/>
          </a:xfrm>
          <a:prstGeom prst="rect">
            <a:avLst/>
          </a:prstGeom>
        </p:spPr>
      </p:pic>
      <p:pic>
        <p:nvPicPr>
          <p:cNvPr id="6" name="Picture 5" descr="Capture d’écran 2015-10-03 à 20.42.50.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148064" y="2635139"/>
            <a:ext cx="2592288" cy="3852851"/>
          </a:xfrm>
          <a:prstGeom prst="rect">
            <a:avLst/>
          </a:prstGeom>
        </p:spPr>
      </p:pic>
    </p:spTree>
    <p:extLst>
      <p:ext uri="{BB962C8B-B14F-4D97-AF65-F5344CB8AC3E}">
        <p14:creationId xmlns:p14="http://schemas.microsoft.com/office/powerpoint/2010/main" val="24790363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période et les conditions de validité des offres spéciales et promotions sont indiquées.</a:t>
            </a:r>
            <a:br>
              <a:rPr lang="fr-FR" dirty="0"/>
            </a:br>
            <a:endParaRPr lang="fr-FR" dirty="0"/>
          </a:p>
        </p:txBody>
      </p:sp>
      <p:sp>
        <p:nvSpPr>
          <p:cNvPr id="3" name="Text Placeholder 2"/>
          <p:cNvSpPr>
            <a:spLocks noGrp="1"/>
          </p:cNvSpPr>
          <p:nvPr>
            <p:ph type="body" sz="quarter" idx="13"/>
          </p:nvPr>
        </p:nvSpPr>
        <p:spPr/>
        <p:txBody>
          <a:bodyPr/>
          <a:lstStyle/>
          <a:p>
            <a:r>
              <a:rPr lang="fr-FR" dirty="0" smtClean="0"/>
              <a:t>46</a:t>
            </a:r>
            <a:endParaRPr lang="fr-FR" dirty="0"/>
          </a:p>
        </p:txBody>
      </p:sp>
      <p:pic>
        <p:nvPicPr>
          <p:cNvPr id="4" name="Picture 3" descr="Capture d’écran 2015-10-03 à 20.57.05.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61181" y="2243962"/>
            <a:ext cx="6506267" cy="1565555"/>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5536" y="4725144"/>
            <a:ext cx="1481584" cy="1481584"/>
          </a:xfrm>
          <a:prstGeom prst="rect">
            <a:avLst/>
          </a:prstGeom>
        </p:spPr>
      </p:pic>
      <p:sp>
        <p:nvSpPr>
          <p:cNvPr id="6" name="Rectangular Callout 5"/>
          <p:cNvSpPr/>
          <p:nvPr/>
        </p:nvSpPr>
        <p:spPr>
          <a:xfrm>
            <a:off x="1979712" y="5085184"/>
            <a:ext cx="5904656" cy="1296144"/>
          </a:xfrm>
          <a:prstGeom prst="wedgeRectCallout">
            <a:avLst>
              <a:gd name="adj1" fmla="val -55901"/>
              <a:gd name="adj2" fmla="val -37841"/>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Heu</a:t>
            </a:r>
            <a:r>
              <a:rPr lang="en-US" sz="2000" dirty="0" smtClean="0">
                <a:solidFill>
                  <a:schemeClr val="tx1"/>
                </a:solidFill>
              </a:rPr>
              <a:t>…. </a:t>
            </a:r>
            <a:r>
              <a:rPr lang="en-US" sz="2000" dirty="0" err="1" smtClean="0">
                <a:solidFill>
                  <a:schemeClr val="tx1"/>
                </a:solidFill>
              </a:rPr>
              <a:t>Elles</a:t>
            </a:r>
            <a:r>
              <a:rPr lang="en-US" sz="2000" dirty="0" smtClean="0">
                <a:solidFill>
                  <a:schemeClr val="tx1"/>
                </a:solidFill>
              </a:rPr>
              <a:t> </a:t>
            </a:r>
            <a:r>
              <a:rPr lang="en-US" sz="2000" dirty="0" err="1" smtClean="0">
                <a:solidFill>
                  <a:schemeClr val="tx1"/>
                </a:solidFill>
              </a:rPr>
              <a:t>démarrent</a:t>
            </a:r>
            <a:r>
              <a:rPr lang="en-US" sz="2000" dirty="0" smtClean="0">
                <a:solidFill>
                  <a:schemeClr val="tx1"/>
                </a:solidFill>
              </a:rPr>
              <a:t> </a:t>
            </a:r>
            <a:r>
              <a:rPr lang="en-US" sz="2000" dirty="0" err="1" smtClean="0">
                <a:solidFill>
                  <a:schemeClr val="tx1"/>
                </a:solidFill>
              </a:rPr>
              <a:t>quand</a:t>
            </a:r>
            <a:r>
              <a:rPr lang="en-US" sz="2000" dirty="0" smtClean="0">
                <a:solidFill>
                  <a:schemeClr val="tx1"/>
                </a:solidFill>
              </a:rPr>
              <a:t> les 24h ?</a:t>
            </a:r>
            <a:endParaRPr lang="fr-FR" sz="2000" dirty="0">
              <a:solidFill>
                <a:schemeClr val="tx1"/>
              </a:solidFill>
            </a:endParaRPr>
          </a:p>
        </p:txBody>
      </p:sp>
    </p:spTree>
    <p:extLst>
      <p:ext uri="{BB962C8B-B14F-4D97-AF65-F5344CB8AC3E}">
        <p14:creationId xmlns:p14="http://schemas.microsoft.com/office/powerpoint/2010/main" val="19289446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numéro d'immatriculation délivré aux sociétés ou organisations au terme des procédures légales d'enregistrement en vigueur dans leur pays est indiqué.</a:t>
            </a:r>
            <a:br>
              <a:rPr lang="fr-FR" dirty="0"/>
            </a:br>
            <a:endParaRPr lang="fr-FR" dirty="0"/>
          </a:p>
        </p:txBody>
      </p:sp>
      <p:sp>
        <p:nvSpPr>
          <p:cNvPr id="3" name="Text Placeholder 2"/>
          <p:cNvSpPr>
            <a:spLocks noGrp="1"/>
          </p:cNvSpPr>
          <p:nvPr>
            <p:ph type="body" sz="quarter" idx="13"/>
          </p:nvPr>
        </p:nvSpPr>
        <p:spPr/>
        <p:txBody>
          <a:bodyPr/>
          <a:lstStyle/>
          <a:p>
            <a:r>
              <a:rPr lang="fr-FR" dirty="0" smtClean="0"/>
              <a:t>47</a:t>
            </a:r>
            <a:endParaRPr lang="fr-FR" dirty="0"/>
          </a:p>
        </p:txBody>
      </p:sp>
      <p:pic>
        <p:nvPicPr>
          <p:cNvPr id="4" name="Picture 3" descr="Capture d’écran 2015-10-03 à 20.39.01.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91680" y="3573016"/>
            <a:ext cx="4673600" cy="2590800"/>
          </a:xfrm>
          <a:prstGeom prst="rect">
            <a:avLst/>
          </a:prstGeom>
        </p:spPr>
      </p:pic>
    </p:spTree>
    <p:extLst>
      <p:ext uri="{BB962C8B-B14F-4D97-AF65-F5344CB8AC3E}">
        <p14:creationId xmlns:p14="http://schemas.microsoft.com/office/powerpoint/2010/main" val="23737203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sous-total détaillé </a:t>
            </a:r>
            <a:r>
              <a:rPr lang="fr-FR" dirty="0" smtClean="0"/>
              <a:t>est </a:t>
            </a:r>
            <a:r>
              <a:rPr lang="fr-FR" dirty="0"/>
              <a:t>indiqué avant la validation définitive de la commande.</a:t>
            </a:r>
            <a:br>
              <a:rPr lang="fr-FR" dirty="0"/>
            </a:br>
            <a:endParaRPr lang="fr-FR" dirty="0"/>
          </a:p>
        </p:txBody>
      </p:sp>
      <p:sp>
        <p:nvSpPr>
          <p:cNvPr id="3" name="Text Placeholder 2"/>
          <p:cNvSpPr>
            <a:spLocks noGrp="1"/>
          </p:cNvSpPr>
          <p:nvPr>
            <p:ph type="body" sz="quarter" idx="13"/>
          </p:nvPr>
        </p:nvSpPr>
        <p:spPr/>
        <p:txBody>
          <a:bodyPr/>
          <a:lstStyle/>
          <a:p>
            <a:r>
              <a:rPr lang="fr-FR" dirty="0" smtClean="0"/>
              <a:t>48</a:t>
            </a:r>
            <a:endParaRPr lang="fr-FR" dirty="0"/>
          </a:p>
        </p:txBody>
      </p:sp>
      <p:pic>
        <p:nvPicPr>
          <p:cNvPr id="4" name="Picture 3" descr="Capture d’écran 2015-10-03 à 21.01.20.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75656" y="2636912"/>
            <a:ext cx="6050756" cy="3815210"/>
          </a:xfrm>
          <a:prstGeom prst="rect">
            <a:avLst/>
          </a:prstGeom>
        </p:spPr>
      </p:pic>
    </p:spTree>
    <p:extLst>
      <p:ext uri="{BB962C8B-B14F-4D97-AF65-F5344CB8AC3E}">
        <p14:creationId xmlns:p14="http://schemas.microsoft.com/office/powerpoint/2010/main" val="17655390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conditions de financement </a:t>
            </a:r>
            <a:r>
              <a:rPr lang="fr-FR" dirty="0" smtClean="0"/>
              <a:t>sont </a:t>
            </a:r>
            <a:r>
              <a:rPr lang="fr-FR" dirty="0"/>
              <a:t>indiquées.</a:t>
            </a:r>
          </a:p>
        </p:txBody>
      </p:sp>
      <p:sp>
        <p:nvSpPr>
          <p:cNvPr id="3" name="Text Placeholder 2"/>
          <p:cNvSpPr>
            <a:spLocks noGrp="1"/>
          </p:cNvSpPr>
          <p:nvPr>
            <p:ph type="body" sz="quarter" idx="13"/>
          </p:nvPr>
        </p:nvSpPr>
        <p:spPr/>
        <p:txBody>
          <a:bodyPr/>
          <a:lstStyle/>
          <a:p>
            <a:r>
              <a:rPr lang="fr-FR" dirty="0" smtClean="0"/>
              <a:t>49</a:t>
            </a:r>
            <a:endParaRPr lang="fr-FR" dirty="0"/>
          </a:p>
        </p:txBody>
      </p:sp>
      <p:pic>
        <p:nvPicPr>
          <p:cNvPr id="4" name="Picture 3" descr="Capture d’écran 2015-10-03 à 20.31.3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5576" y="2514668"/>
            <a:ext cx="7239000" cy="4318000"/>
          </a:xfrm>
          <a:prstGeom prst="rect">
            <a:avLst/>
          </a:prstGeom>
        </p:spPr>
      </p:pic>
    </p:spTree>
    <p:extLst>
      <p:ext uri="{BB962C8B-B14F-4D97-AF65-F5344CB8AC3E}">
        <p14:creationId xmlns:p14="http://schemas.microsoft.com/office/powerpoint/2010/main" val="17461604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conditions de fonctionnement du service après-vente </a:t>
            </a:r>
            <a:r>
              <a:rPr lang="fr-FR" dirty="0" smtClean="0"/>
              <a:t>sont </a:t>
            </a:r>
            <a:r>
              <a:rPr lang="fr-FR" dirty="0"/>
              <a:t>indiquées.</a:t>
            </a:r>
            <a:br>
              <a:rPr lang="fr-FR" dirty="0"/>
            </a:br>
            <a:endParaRPr lang="fr-FR" dirty="0"/>
          </a:p>
        </p:txBody>
      </p:sp>
      <p:sp>
        <p:nvSpPr>
          <p:cNvPr id="3" name="Text Placeholder 2"/>
          <p:cNvSpPr>
            <a:spLocks noGrp="1"/>
          </p:cNvSpPr>
          <p:nvPr>
            <p:ph type="body" sz="quarter" idx="13"/>
          </p:nvPr>
        </p:nvSpPr>
        <p:spPr/>
        <p:txBody>
          <a:bodyPr/>
          <a:lstStyle/>
          <a:p>
            <a:r>
              <a:rPr lang="fr-FR" dirty="0" smtClean="0"/>
              <a:t>50</a:t>
            </a:r>
            <a:endParaRPr lang="fr-FR" dirty="0"/>
          </a:p>
        </p:txBody>
      </p:sp>
      <p:pic>
        <p:nvPicPr>
          <p:cNvPr id="4" name="Picture 3" descr="Capture d’écran 2015-10-03 à 21.06.03.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59632" y="3356992"/>
            <a:ext cx="7023100" cy="2222500"/>
          </a:xfrm>
          <a:prstGeom prst="rect">
            <a:avLst/>
          </a:prstGeom>
        </p:spPr>
      </p:pic>
    </p:spTree>
    <p:extLst>
      <p:ext uri="{BB962C8B-B14F-4D97-AF65-F5344CB8AC3E}">
        <p14:creationId xmlns:p14="http://schemas.microsoft.com/office/powerpoint/2010/main" val="23739858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conditions de débit ou d'encaissement sont spécifiées avant la validation définitive de la commande.</a:t>
            </a:r>
            <a:br>
              <a:rPr lang="fr-FR" dirty="0"/>
            </a:br>
            <a:endParaRPr lang="fr-FR" dirty="0"/>
          </a:p>
        </p:txBody>
      </p:sp>
      <p:sp>
        <p:nvSpPr>
          <p:cNvPr id="3" name="Text Placeholder 2"/>
          <p:cNvSpPr>
            <a:spLocks noGrp="1"/>
          </p:cNvSpPr>
          <p:nvPr>
            <p:ph type="body" sz="quarter" idx="13"/>
          </p:nvPr>
        </p:nvSpPr>
        <p:spPr/>
        <p:txBody>
          <a:bodyPr/>
          <a:lstStyle/>
          <a:p>
            <a:r>
              <a:rPr lang="fr-FR" dirty="0" smtClean="0"/>
              <a:t>51</a:t>
            </a:r>
            <a:endParaRPr lang="fr-FR"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536" y="4725144"/>
            <a:ext cx="1481584" cy="1481584"/>
          </a:xfrm>
          <a:prstGeom prst="rect">
            <a:avLst/>
          </a:prstGeom>
        </p:spPr>
      </p:pic>
      <p:sp>
        <p:nvSpPr>
          <p:cNvPr id="5" name="Rectangular Callout 4"/>
          <p:cNvSpPr/>
          <p:nvPr/>
        </p:nvSpPr>
        <p:spPr>
          <a:xfrm>
            <a:off x="1979712" y="5085184"/>
            <a:ext cx="5904656" cy="1296144"/>
          </a:xfrm>
          <a:prstGeom prst="wedgeRectCallout">
            <a:avLst>
              <a:gd name="adj1" fmla="val -55901"/>
              <a:gd name="adj2" fmla="val -37841"/>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Comment </a:t>
            </a:r>
            <a:r>
              <a:rPr lang="en-US" sz="2000" dirty="0" err="1" smtClean="0">
                <a:solidFill>
                  <a:schemeClr val="tx1"/>
                </a:solidFill>
              </a:rPr>
              <a:t>ça</a:t>
            </a:r>
            <a:r>
              <a:rPr lang="en-US" sz="2000" dirty="0" smtClean="0">
                <a:solidFill>
                  <a:schemeClr val="tx1"/>
                </a:solidFill>
              </a:rPr>
              <a:t> </a:t>
            </a:r>
            <a:r>
              <a:rPr lang="en-US" sz="2000" dirty="0" err="1" smtClean="0">
                <a:solidFill>
                  <a:schemeClr val="tx1"/>
                </a:solidFill>
              </a:rPr>
              <a:t>encaissé</a:t>
            </a:r>
            <a:r>
              <a:rPr lang="en-US" sz="2000" dirty="0" smtClean="0">
                <a:solidFill>
                  <a:schemeClr val="tx1"/>
                </a:solidFill>
              </a:rPr>
              <a:t> </a:t>
            </a:r>
            <a:r>
              <a:rPr lang="en-US" sz="2000" dirty="0" err="1" smtClean="0">
                <a:solidFill>
                  <a:schemeClr val="tx1"/>
                </a:solidFill>
              </a:rPr>
              <a:t>dans</a:t>
            </a:r>
            <a:r>
              <a:rPr lang="en-US" sz="2000" dirty="0" smtClean="0">
                <a:solidFill>
                  <a:schemeClr val="tx1"/>
                </a:solidFill>
              </a:rPr>
              <a:t> 6 </a:t>
            </a:r>
            <a:r>
              <a:rPr lang="en-US" sz="2000" dirty="0" err="1" smtClean="0">
                <a:solidFill>
                  <a:schemeClr val="tx1"/>
                </a:solidFill>
              </a:rPr>
              <a:t>mois</a:t>
            </a:r>
            <a:r>
              <a:rPr lang="en-US" sz="2000" dirty="0" smtClean="0">
                <a:solidFill>
                  <a:schemeClr val="tx1"/>
                </a:solidFill>
              </a:rPr>
              <a:t> ? </a:t>
            </a:r>
            <a:endParaRPr lang="fr-FR" sz="2000" dirty="0">
              <a:solidFill>
                <a:schemeClr val="tx1"/>
              </a:solidFill>
            </a:endParaRPr>
          </a:p>
        </p:txBody>
      </p:sp>
      <p:sp>
        <p:nvSpPr>
          <p:cNvPr id="6" name="Rectangle 5"/>
          <p:cNvSpPr/>
          <p:nvPr/>
        </p:nvSpPr>
        <p:spPr>
          <a:xfrm>
            <a:off x="755576" y="2638653"/>
            <a:ext cx="7128792" cy="1726451"/>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4400" dirty="0" smtClean="0"/>
              <a:t>Merci pour </a:t>
            </a:r>
            <a:r>
              <a:rPr lang="en-US" sz="4400" dirty="0" err="1" smtClean="0"/>
              <a:t>votre</a:t>
            </a:r>
            <a:r>
              <a:rPr lang="en-US" sz="4400" dirty="0" smtClean="0"/>
              <a:t> </a:t>
            </a:r>
            <a:r>
              <a:rPr lang="en-US" sz="4400" dirty="0" err="1" smtClean="0"/>
              <a:t>commande</a:t>
            </a:r>
            <a:endParaRPr lang="fr-FR" sz="4400" dirty="0"/>
          </a:p>
        </p:txBody>
      </p:sp>
    </p:spTree>
    <p:extLst>
      <p:ext uri="{BB962C8B-B14F-4D97-AF65-F5344CB8AC3E}">
        <p14:creationId xmlns:p14="http://schemas.microsoft.com/office/powerpoint/2010/main" val="26557380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conditions de garantie </a:t>
            </a:r>
            <a:r>
              <a:rPr lang="fr-FR" dirty="0" smtClean="0"/>
              <a:t>sont </a:t>
            </a:r>
            <a:r>
              <a:rPr lang="fr-FR" dirty="0"/>
              <a:t>indiquées.</a:t>
            </a:r>
            <a:br>
              <a:rPr lang="fr-FR" dirty="0"/>
            </a:br>
            <a:endParaRPr lang="fr-FR" dirty="0"/>
          </a:p>
        </p:txBody>
      </p:sp>
      <p:sp>
        <p:nvSpPr>
          <p:cNvPr id="3" name="Text Placeholder 2"/>
          <p:cNvSpPr>
            <a:spLocks noGrp="1"/>
          </p:cNvSpPr>
          <p:nvPr>
            <p:ph type="body" sz="quarter" idx="13"/>
          </p:nvPr>
        </p:nvSpPr>
        <p:spPr/>
        <p:txBody>
          <a:bodyPr/>
          <a:lstStyle/>
          <a:p>
            <a:r>
              <a:rPr lang="fr-FR" dirty="0" smtClean="0"/>
              <a:t>52</a:t>
            </a:r>
            <a:endParaRPr lang="fr-FR" dirty="0"/>
          </a:p>
        </p:txBody>
      </p:sp>
      <p:pic>
        <p:nvPicPr>
          <p:cNvPr id="4" name="Picture 3" descr="Capture d’écran 2015-10-03 à 21.04.4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7584" y="2996952"/>
            <a:ext cx="7480300" cy="2679700"/>
          </a:xfrm>
          <a:prstGeom prst="rect">
            <a:avLst/>
          </a:prstGeom>
        </p:spPr>
      </p:pic>
    </p:spTree>
    <p:extLst>
      <p:ext uri="{BB962C8B-B14F-4D97-AF65-F5344CB8AC3E}">
        <p14:creationId xmlns:p14="http://schemas.microsoft.com/office/powerpoint/2010/main" val="34640555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conditions de vente ou d'utilisation sont accessibles depuis toutes les pages.</a:t>
            </a:r>
            <a:br>
              <a:rPr lang="fr-FR" dirty="0"/>
            </a:br>
            <a:endParaRPr lang="fr-FR" dirty="0"/>
          </a:p>
        </p:txBody>
      </p:sp>
      <p:sp>
        <p:nvSpPr>
          <p:cNvPr id="3" name="Text Placeholder 2"/>
          <p:cNvSpPr>
            <a:spLocks noGrp="1"/>
          </p:cNvSpPr>
          <p:nvPr>
            <p:ph type="body" sz="quarter" idx="13"/>
          </p:nvPr>
        </p:nvSpPr>
        <p:spPr/>
        <p:txBody>
          <a:bodyPr/>
          <a:lstStyle/>
          <a:p>
            <a:r>
              <a:rPr lang="fr-FR" dirty="0" smtClean="0"/>
              <a:t>53</a:t>
            </a:r>
            <a:endParaRPr lang="fr-FR" dirty="0"/>
          </a:p>
        </p:txBody>
      </p:sp>
      <p:pic>
        <p:nvPicPr>
          <p:cNvPr id="4" name="Picture 3" descr="Capture d’écran 2015-10-03 à 20.37.28.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3608" y="2852936"/>
            <a:ext cx="5943600" cy="2679700"/>
          </a:xfrm>
          <a:prstGeom prst="rect">
            <a:avLst/>
          </a:prstGeom>
        </p:spPr>
      </p:pic>
    </p:spTree>
    <p:extLst>
      <p:ext uri="{BB962C8B-B14F-4D97-AF65-F5344CB8AC3E}">
        <p14:creationId xmlns:p14="http://schemas.microsoft.com/office/powerpoint/2010/main" val="17488950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objets inclus sont dotés d'une alternative appropriée.</a:t>
            </a:r>
            <a:endParaRPr lang="fr-FR" dirty="0"/>
          </a:p>
        </p:txBody>
      </p:sp>
      <p:sp>
        <p:nvSpPr>
          <p:cNvPr id="3" name="Espace réservé du texte 2"/>
          <p:cNvSpPr>
            <a:spLocks noGrp="1"/>
          </p:cNvSpPr>
          <p:nvPr>
            <p:ph type="body" sz="quarter" idx="13"/>
          </p:nvPr>
        </p:nvSpPr>
        <p:spPr/>
        <p:txBody>
          <a:bodyPr/>
          <a:lstStyle/>
          <a:p>
            <a:r>
              <a:rPr lang="fr-FR" dirty="0" smtClean="0"/>
              <a:t>4</a:t>
            </a:r>
            <a:endParaRPr lang="fr-FR" dirty="0"/>
          </a:p>
        </p:txBody>
      </p:sp>
      <p:pic>
        <p:nvPicPr>
          <p:cNvPr id="4" name="Picture 3" descr="IMG_2499.jpe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1520" y="1614280"/>
            <a:ext cx="5494401" cy="2368831"/>
          </a:xfrm>
          <a:prstGeom prst="rect">
            <a:avLst/>
          </a:prstGeom>
        </p:spPr>
      </p:pic>
      <p:pic>
        <p:nvPicPr>
          <p:cNvPr id="6" name="Picture 5" descr="Capture d’écran 2015-10-03 à 17.16.26.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3528" y="4149080"/>
            <a:ext cx="6476236" cy="2520481"/>
          </a:xfrm>
          <a:prstGeom prst="rect">
            <a:avLst/>
          </a:prstGeom>
        </p:spPr>
      </p:pic>
      <p:pic>
        <p:nvPicPr>
          <p:cNvPr id="5" name="Picture 4" descr="IMG_2500.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56176" y="1835809"/>
            <a:ext cx="2736304" cy="4866973"/>
          </a:xfrm>
          <a:prstGeom prst="rect">
            <a:avLst/>
          </a:prstGeom>
        </p:spPr>
      </p:pic>
    </p:spTree>
    <p:extLst>
      <p:ext uri="{BB962C8B-B14F-4D97-AF65-F5344CB8AC3E}">
        <p14:creationId xmlns:p14="http://schemas.microsoft.com/office/powerpoint/2010/main" val="10699629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informations relatives à la zone de livraison des produits ou de réalisation des services sont indiquées.</a:t>
            </a:r>
          </a:p>
        </p:txBody>
      </p:sp>
      <p:sp>
        <p:nvSpPr>
          <p:cNvPr id="3" name="Text Placeholder 2"/>
          <p:cNvSpPr>
            <a:spLocks noGrp="1"/>
          </p:cNvSpPr>
          <p:nvPr>
            <p:ph type="body" sz="quarter" idx="13"/>
          </p:nvPr>
        </p:nvSpPr>
        <p:spPr/>
        <p:txBody>
          <a:bodyPr/>
          <a:lstStyle/>
          <a:p>
            <a:r>
              <a:rPr lang="fr-FR" dirty="0" smtClean="0"/>
              <a:t>54</a:t>
            </a:r>
            <a:endParaRPr lang="fr-FR" dirty="0"/>
          </a:p>
        </p:txBody>
      </p:sp>
      <p:pic>
        <p:nvPicPr>
          <p:cNvPr id="5" name="Picture 4" descr="Capture d’écran 2015-10-03 à 21.08.57.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7664" y="2708920"/>
            <a:ext cx="6444208" cy="3690488"/>
          </a:xfrm>
          <a:prstGeom prst="rect">
            <a:avLst/>
          </a:prstGeom>
        </p:spPr>
      </p:pic>
    </p:spTree>
    <p:extLst>
      <p:ext uri="{BB962C8B-B14F-4D97-AF65-F5344CB8AC3E}">
        <p14:creationId xmlns:p14="http://schemas.microsoft.com/office/powerpoint/2010/main" val="29886660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moyens de paiement acceptés et les procédures correspondantes sont indiqués.</a:t>
            </a:r>
            <a:br>
              <a:rPr lang="fr-FR" dirty="0"/>
            </a:br>
            <a:endParaRPr lang="fr-FR" dirty="0"/>
          </a:p>
        </p:txBody>
      </p:sp>
      <p:sp>
        <p:nvSpPr>
          <p:cNvPr id="3" name="Text Placeholder 2"/>
          <p:cNvSpPr>
            <a:spLocks noGrp="1"/>
          </p:cNvSpPr>
          <p:nvPr>
            <p:ph type="body" sz="quarter" idx="13"/>
          </p:nvPr>
        </p:nvSpPr>
        <p:spPr/>
        <p:txBody>
          <a:bodyPr/>
          <a:lstStyle/>
          <a:p>
            <a:r>
              <a:rPr lang="fr-FR" dirty="0" smtClean="0"/>
              <a:t>55</a:t>
            </a:r>
            <a:endParaRPr lang="fr-FR" dirty="0"/>
          </a:p>
        </p:txBody>
      </p:sp>
      <p:pic>
        <p:nvPicPr>
          <p:cNvPr id="4" name="Picture 3" descr="Capture d’écran 2015-10-03 à 21.02.3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5696" y="2723984"/>
            <a:ext cx="4945980" cy="4102201"/>
          </a:xfrm>
          <a:prstGeom prst="rect">
            <a:avLst/>
          </a:prstGeom>
        </p:spPr>
      </p:pic>
    </p:spTree>
    <p:extLst>
      <p:ext uri="{BB962C8B-B14F-4D97-AF65-F5344CB8AC3E}">
        <p14:creationId xmlns:p14="http://schemas.microsoft.com/office/powerpoint/2010/main" val="18732695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horaires et tarifs de fonctionnement des services mis à la disposition des utilisateurs sont indiqués.</a:t>
            </a:r>
            <a:br>
              <a:rPr lang="fr-FR" dirty="0"/>
            </a:br>
            <a:endParaRPr lang="fr-FR" dirty="0"/>
          </a:p>
        </p:txBody>
      </p:sp>
      <p:sp>
        <p:nvSpPr>
          <p:cNvPr id="3" name="Text Placeholder 2"/>
          <p:cNvSpPr>
            <a:spLocks noGrp="1"/>
          </p:cNvSpPr>
          <p:nvPr>
            <p:ph type="body" sz="quarter" idx="13"/>
          </p:nvPr>
        </p:nvSpPr>
        <p:spPr/>
        <p:txBody>
          <a:bodyPr/>
          <a:lstStyle/>
          <a:p>
            <a:r>
              <a:rPr lang="fr-FR" dirty="0" smtClean="0"/>
              <a:t>56</a:t>
            </a:r>
            <a:endParaRPr lang="fr-FR" dirty="0"/>
          </a:p>
        </p:txBody>
      </p:sp>
      <p:pic>
        <p:nvPicPr>
          <p:cNvPr id="7" name="Picture 6" descr="Capture d’écran 2015-10-03 à 21.06.03.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03648" y="3356992"/>
            <a:ext cx="7023100" cy="2222500"/>
          </a:xfrm>
          <a:prstGeom prst="rect">
            <a:avLst/>
          </a:prstGeom>
        </p:spPr>
      </p:pic>
      <p:sp>
        <p:nvSpPr>
          <p:cNvPr id="8" name="Rectangle 7"/>
          <p:cNvSpPr/>
          <p:nvPr/>
        </p:nvSpPr>
        <p:spPr>
          <a:xfrm>
            <a:off x="3347864" y="3933056"/>
            <a:ext cx="1584176" cy="36004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4691723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recours en cas de litige sont indiqués dans les conditions générales de vente ou d'utilisation.</a:t>
            </a:r>
            <a:br>
              <a:rPr lang="fr-FR" dirty="0"/>
            </a:br>
            <a:endParaRPr lang="fr-FR" dirty="0"/>
          </a:p>
        </p:txBody>
      </p:sp>
      <p:sp>
        <p:nvSpPr>
          <p:cNvPr id="3" name="Text Placeholder 2"/>
          <p:cNvSpPr>
            <a:spLocks noGrp="1"/>
          </p:cNvSpPr>
          <p:nvPr>
            <p:ph type="body" sz="quarter" idx="13"/>
          </p:nvPr>
        </p:nvSpPr>
        <p:spPr/>
        <p:txBody>
          <a:bodyPr/>
          <a:lstStyle/>
          <a:p>
            <a:r>
              <a:rPr lang="fr-FR" dirty="0" smtClean="0"/>
              <a:t>57</a:t>
            </a:r>
            <a:endParaRPr lang="fr-FR"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64" y="3212976"/>
            <a:ext cx="7897813"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http://www.boulanger.com/wcsstore/BoulangerStg/img/common/fixe/hd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364" y="2708920"/>
            <a:ext cx="2828925" cy="33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42577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L'adresse et les conditions de retour des produits </a:t>
            </a:r>
            <a:r>
              <a:rPr lang="fr-FR" dirty="0" smtClean="0"/>
              <a:t>sont </a:t>
            </a:r>
            <a:r>
              <a:rPr lang="fr-FR" dirty="0"/>
              <a:t>indiquées.</a:t>
            </a:r>
            <a:br>
              <a:rPr lang="fr-FR" dirty="0"/>
            </a:br>
            <a:endParaRPr lang="fr-FR" dirty="0"/>
          </a:p>
        </p:txBody>
      </p:sp>
      <p:sp>
        <p:nvSpPr>
          <p:cNvPr id="3" name="Espace réservé du texte 2"/>
          <p:cNvSpPr>
            <a:spLocks noGrp="1"/>
          </p:cNvSpPr>
          <p:nvPr>
            <p:ph type="body" sz="quarter" idx="13"/>
          </p:nvPr>
        </p:nvSpPr>
        <p:spPr/>
        <p:txBody>
          <a:bodyPr/>
          <a:lstStyle/>
          <a:p>
            <a:r>
              <a:rPr lang="fr-FR" dirty="0" smtClean="0"/>
              <a:t>58</a:t>
            </a:r>
            <a:endParaRPr lang="fr-FR" dirty="0"/>
          </a:p>
        </p:txBody>
      </p:sp>
      <p:sp>
        <p:nvSpPr>
          <p:cNvPr id="5" name="Text Placeholder 2"/>
          <p:cNvSpPr txBox="1">
            <a:spLocks/>
          </p:cNvSpPr>
          <p:nvPr/>
        </p:nvSpPr>
        <p:spPr>
          <a:xfrm>
            <a:off x="7101780" y="2854539"/>
            <a:ext cx="1943100" cy="916359"/>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chor="ctr">
            <a:noAutofit/>
          </a:bodyPr>
          <a:lstStyle>
            <a:defPPr>
              <a:defRPr lang="fr-FR"/>
            </a:defPPr>
            <a:lvl1pPr lvl="0" indent="0" algn="ctr">
              <a:spcBef>
                <a:spcPct val="20000"/>
              </a:spcBef>
              <a:buFont typeface="Arial" panose="020B0604020202020204" pitchFamily="34" charset="0"/>
              <a:buNone/>
              <a:defRPr sz="5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smtClean="0"/>
              <a:t>59</a:t>
            </a:r>
            <a:endParaRPr lang="fr-FR" dirty="0"/>
          </a:p>
        </p:txBody>
      </p:sp>
      <p:sp>
        <p:nvSpPr>
          <p:cNvPr id="6" name="Rectangle 5"/>
          <p:cNvSpPr/>
          <p:nvPr/>
        </p:nvSpPr>
        <p:spPr>
          <a:xfrm>
            <a:off x="475928" y="2564904"/>
            <a:ext cx="6408712" cy="1656184"/>
          </a:xfrm>
          <a:prstGeom prst="rect">
            <a:avLst/>
          </a:prstGeom>
        </p:spPr>
        <p:txBody>
          <a:bodyPr vert="horz" lIns="91440" tIns="45720" rIns="91440" bIns="45720" rtlCol="0" anchor="t">
            <a:normAutofit fontScale="90000" lnSpcReduction="20000"/>
          </a:bodyPr>
          <a:lstStyle/>
          <a:p>
            <a:pPr algn="ctr">
              <a:spcBef>
                <a:spcPct val="0"/>
              </a:spcBef>
            </a:pPr>
            <a:r>
              <a:rPr lang="fr-FR" sz="3200" b="1" dirty="0"/>
              <a:t>Le mode de dépôt et la procédure de traitement des réclamations sont indiqués.</a:t>
            </a:r>
            <a:br>
              <a:rPr lang="fr-FR" sz="3200" b="1" dirty="0"/>
            </a:br>
            <a:endParaRPr lang="fr-FR" sz="3600" b="1" dirty="0">
              <a:latin typeface="+mj-lt"/>
              <a:ea typeface="+mj-ea"/>
              <a:cs typeface="+mj-cs"/>
            </a:endParaRPr>
          </a:p>
        </p:txBody>
      </p:sp>
      <p:sp>
        <p:nvSpPr>
          <p:cNvPr id="7" name="ZoneTexte 6"/>
          <p:cNvSpPr txBox="1"/>
          <p:nvPr/>
        </p:nvSpPr>
        <p:spPr>
          <a:xfrm>
            <a:off x="7101780" y="2546762"/>
            <a:ext cx="1944216" cy="307777"/>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oAutofit/>
          </a:bodyPr>
          <a:lstStyle>
            <a:defPPr>
              <a:defRPr lang="fr-FR"/>
            </a:defPPr>
            <a:lvl1pPr lvl="0" indent="0" algn="ctr">
              <a:spcBef>
                <a:spcPct val="20000"/>
              </a:spcBef>
              <a:buFont typeface="Arial" panose="020B0604020202020204" pitchFamily="34" charset="0"/>
              <a:buNone/>
              <a:defRPr sz="1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smtClean="0"/>
              <a:t>Bonne pratique n°</a:t>
            </a:r>
            <a:endParaRPr lang="fr-FR"/>
          </a:p>
        </p:txBody>
      </p:sp>
      <p:sp>
        <p:nvSpPr>
          <p:cNvPr id="11" name="Text Placeholder 2"/>
          <p:cNvSpPr txBox="1">
            <a:spLocks/>
          </p:cNvSpPr>
          <p:nvPr/>
        </p:nvSpPr>
        <p:spPr>
          <a:xfrm>
            <a:off x="7093396" y="5126098"/>
            <a:ext cx="1943100" cy="916359"/>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chor="ctr">
            <a:noAutofit/>
          </a:bodyPr>
          <a:lstStyle>
            <a:defPPr>
              <a:defRPr lang="fr-FR"/>
            </a:defPPr>
            <a:lvl1pPr lvl="0" indent="0" algn="ctr">
              <a:spcBef>
                <a:spcPct val="20000"/>
              </a:spcBef>
              <a:buFont typeface="Arial" panose="020B0604020202020204" pitchFamily="34" charset="0"/>
              <a:buNone/>
              <a:defRPr sz="5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dirty="0" smtClean="0"/>
              <a:t>60</a:t>
            </a:r>
            <a:endParaRPr lang="fr-FR" dirty="0"/>
          </a:p>
        </p:txBody>
      </p:sp>
      <p:sp>
        <p:nvSpPr>
          <p:cNvPr id="12" name="Rectangle 11"/>
          <p:cNvSpPr/>
          <p:nvPr/>
        </p:nvSpPr>
        <p:spPr>
          <a:xfrm>
            <a:off x="467544" y="4869160"/>
            <a:ext cx="6408712" cy="1368152"/>
          </a:xfrm>
          <a:prstGeom prst="rect">
            <a:avLst/>
          </a:prstGeom>
        </p:spPr>
        <p:txBody>
          <a:bodyPr vert="horz" lIns="91440" tIns="45720" rIns="91440" bIns="45720" rtlCol="0" anchor="t">
            <a:normAutofit fontScale="82500" lnSpcReduction="10000"/>
          </a:bodyPr>
          <a:lstStyle/>
          <a:p>
            <a:pPr algn="ctr">
              <a:spcBef>
                <a:spcPct val="0"/>
              </a:spcBef>
            </a:pPr>
            <a:r>
              <a:rPr lang="fr-FR" sz="3600" b="1" dirty="0">
                <a:latin typeface="+mj-lt"/>
                <a:ea typeface="+mj-ea"/>
                <a:cs typeface="+mj-cs"/>
              </a:rPr>
              <a:t>Les conditions de remboursement (délais, frais et justificatifs exigés) sont indiquées.</a:t>
            </a:r>
          </a:p>
        </p:txBody>
      </p:sp>
      <p:sp>
        <p:nvSpPr>
          <p:cNvPr id="13" name="ZoneTexte 12"/>
          <p:cNvSpPr txBox="1"/>
          <p:nvPr/>
        </p:nvSpPr>
        <p:spPr>
          <a:xfrm>
            <a:off x="7093396" y="4818321"/>
            <a:ext cx="1944216" cy="307777"/>
          </a:xfrm>
          <a:prstGeom prst="rect">
            <a:avLst/>
          </a:prstGeom>
        </p:spPr>
        <p:style>
          <a:lnRef idx="2">
            <a:schemeClr val="accent5"/>
          </a:lnRef>
          <a:fillRef idx="1">
            <a:schemeClr val="lt1"/>
          </a:fillRef>
          <a:effectRef idx="0">
            <a:schemeClr val="accent5"/>
          </a:effectRef>
          <a:fontRef idx="none"/>
        </p:style>
        <p:txBody>
          <a:bodyPr vert="horz" lIns="91440" tIns="45720" rIns="91440" bIns="45720" rtlCol="0">
            <a:noAutofit/>
          </a:bodyPr>
          <a:lstStyle>
            <a:defPPr>
              <a:defRPr lang="fr-FR"/>
            </a:defPPr>
            <a:lvl1pPr lvl="0" indent="0" algn="ctr">
              <a:spcBef>
                <a:spcPct val="20000"/>
              </a:spcBef>
              <a:buFont typeface="Arial" panose="020B0604020202020204" pitchFamily="34" charset="0"/>
              <a:buNone/>
              <a:defRPr sz="1400" b="1"/>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fr-FR" smtClean="0"/>
              <a:t>Bonne pratique n°</a:t>
            </a:r>
            <a:endParaRPr lang="fr-FR"/>
          </a:p>
        </p:txBody>
      </p:sp>
      <p:sp>
        <p:nvSpPr>
          <p:cNvPr id="20" name="Espace réservé du texte 6"/>
          <p:cNvSpPr txBox="1">
            <a:spLocks/>
          </p:cNvSpPr>
          <p:nvPr/>
        </p:nvSpPr>
        <p:spPr>
          <a:xfrm>
            <a:off x="7093396" y="6046688"/>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a:t>niv1</a:t>
            </a:r>
            <a:endParaRPr lang="fr-FR" dirty="0"/>
          </a:p>
        </p:txBody>
      </p:sp>
      <p:sp>
        <p:nvSpPr>
          <p:cNvPr id="21" name="Espace réservé du texte 6"/>
          <p:cNvSpPr txBox="1">
            <a:spLocks/>
          </p:cNvSpPr>
          <p:nvPr/>
        </p:nvSpPr>
        <p:spPr>
          <a:xfrm>
            <a:off x="7777472" y="6046688"/>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a:t>niv 2</a:t>
            </a:r>
            <a:endParaRPr lang="fr-FR" dirty="0"/>
          </a:p>
        </p:txBody>
      </p:sp>
      <p:sp>
        <p:nvSpPr>
          <p:cNvPr id="22" name="Espace réservé du texte 6"/>
          <p:cNvSpPr txBox="1">
            <a:spLocks/>
          </p:cNvSpPr>
          <p:nvPr/>
        </p:nvSpPr>
        <p:spPr>
          <a:xfrm>
            <a:off x="8461548" y="6046688"/>
            <a:ext cx="576064" cy="252028"/>
          </a:xfrm>
          <a:prstGeom prst="rect">
            <a:avLst/>
          </a:prstGeom>
          <a:solidFill>
            <a:schemeClr val="accent5">
              <a:lumMod val="5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a:t>niv 3</a:t>
            </a:r>
            <a:endParaRPr lang="fr-FR" dirty="0"/>
          </a:p>
        </p:txBody>
      </p:sp>
      <p:sp>
        <p:nvSpPr>
          <p:cNvPr id="23" name="Espace réservé du texte 6"/>
          <p:cNvSpPr txBox="1">
            <a:spLocks/>
          </p:cNvSpPr>
          <p:nvPr/>
        </p:nvSpPr>
        <p:spPr>
          <a:xfrm>
            <a:off x="7093396" y="3776340"/>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a:t>niv1</a:t>
            </a:r>
            <a:endParaRPr lang="fr-FR" dirty="0"/>
          </a:p>
        </p:txBody>
      </p:sp>
      <p:sp>
        <p:nvSpPr>
          <p:cNvPr id="24" name="Espace réservé du texte 6"/>
          <p:cNvSpPr txBox="1">
            <a:spLocks/>
          </p:cNvSpPr>
          <p:nvPr/>
        </p:nvSpPr>
        <p:spPr>
          <a:xfrm>
            <a:off x="7777472" y="3776340"/>
            <a:ext cx="576064" cy="252028"/>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lumMod val="75000"/>
                  </a:schemeClr>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a:t>niv 2</a:t>
            </a:r>
            <a:endParaRPr lang="fr-FR" dirty="0"/>
          </a:p>
        </p:txBody>
      </p:sp>
      <p:sp>
        <p:nvSpPr>
          <p:cNvPr id="25" name="Espace réservé du texte 6"/>
          <p:cNvSpPr txBox="1">
            <a:spLocks/>
          </p:cNvSpPr>
          <p:nvPr/>
        </p:nvSpPr>
        <p:spPr>
          <a:xfrm>
            <a:off x="8461548" y="3776340"/>
            <a:ext cx="576064" cy="252028"/>
          </a:xfrm>
          <a:prstGeom prst="rect">
            <a:avLst/>
          </a:prstGeom>
          <a:solidFill>
            <a:schemeClr val="accent5">
              <a:lumMod val="50000"/>
            </a:schemeClr>
          </a:solidFill>
        </p:spPr>
        <p:style>
          <a:lnRef idx="2">
            <a:schemeClr val="accent5"/>
          </a:lnRef>
          <a:fillRef idx="1">
            <a:schemeClr val="lt1"/>
          </a:fillRef>
          <a:effectRef idx="0">
            <a:schemeClr val="accent5"/>
          </a:effectRef>
          <a:fontRef idx="none"/>
        </p:style>
        <p:txBody>
          <a:bodyPr lIns="36000" tIns="36000" rIns="36000" bIns="36000">
            <a:noAutofit/>
          </a:bodyPr>
          <a:lstStyle>
            <a:defPPr>
              <a:defRPr lang="fr-FR"/>
            </a:defPPr>
            <a:lvl1pPr indent="0" algn="ctr">
              <a:spcBef>
                <a:spcPct val="20000"/>
              </a:spcBef>
              <a:buFont typeface="Arial" panose="020B0604020202020204" pitchFamily="34" charset="0"/>
              <a:buNone/>
              <a:defRPr sz="1400" b="1">
                <a:solidFill>
                  <a:schemeClr val="bg1"/>
                </a:solidFill>
              </a:defRPr>
            </a:lvl1pPr>
            <a:lvl2pPr indent="0">
              <a:spcBef>
                <a:spcPct val="20000"/>
              </a:spcBef>
              <a:buFont typeface="Arial" panose="020B0604020202020204" pitchFamily="34" charset="0"/>
              <a:buNone/>
              <a:defRPr sz="2800"/>
            </a:lvl2pPr>
            <a:lvl3pPr indent="0">
              <a:spcBef>
                <a:spcPct val="20000"/>
              </a:spcBef>
              <a:buFont typeface="Arial" panose="020B0604020202020204" pitchFamily="34" charset="0"/>
              <a:buNone/>
              <a:defRPr sz="2400"/>
            </a:lvl3pPr>
            <a:lvl4pPr indent="0">
              <a:spcBef>
                <a:spcPct val="20000"/>
              </a:spcBef>
              <a:buFont typeface="Arial" panose="020B0604020202020204" pitchFamily="34" charset="0"/>
              <a:buNone/>
              <a:defRPr sz="2000"/>
            </a:lvl4pPr>
            <a:lvl5pPr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fr-FR"/>
              <a:t>niv 3</a:t>
            </a:r>
            <a:endParaRPr lang="fr-FR" dirty="0"/>
          </a:p>
        </p:txBody>
      </p:sp>
    </p:spTree>
    <p:extLst>
      <p:ext uri="{BB962C8B-B14F-4D97-AF65-F5344CB8AC3E}">
        <p14:creationId xmlns:p14="http://schemas.microsoft.com/office/powerpoint/2010/main" val="30054117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matériels et logiciels nécessaires au fonctionnement du service sont indiqués avant la validation de la commande</a:t>
            </a:r>
            <a:br>
              <a:rPr lang="fr-FR" dirty="0"/>
            </a:br>
            <a:endParaRPr lang="fr-FR" dirty="0"/>
          </a:p>
        </p:txBody>
      </p:sp>
      <p:sp>
        <p:nvSpPr>
          <p:cNvPr id="3" name="Espace réservé du texte 2"/>
          <p:cNvSpPr>
            <a:spLocks noGrp="1"/>
          </p:cNvSpPr>
          <p:nvPr>
            <p:ph type="body" sz="quarter" idx="13"/>
          </p:nvPr>
        </p:nvSpPr>
        <p:spPr/>
        <p:txBody>
          <a:bodyPr/>
          <a:lstStyle/>
          <a:p>
            <a:r>
              <a:rPr lang="fr-FR" dirty="0" smtClean="0"/>
              <a:t>61</a:t>
            </a:r>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140968"/>
            <a:ext cx="8313241" cy="2782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01928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prix affichés mentionnent le détail des taxes et suppléments éventuels ainsi que le montant hors taxes.</a:t>
            </a:r>
            <a:br>
              <a:rPr lang="fr-FR" dirty="0"/>
            </a:br>
            <a:endParaRPr lang="fr-FR" dirty="0"/>
          </a:p>
        </p:txBody>
      </p:sp>
      <p:sp>
        <p:nvSpPr>
          <p:cNvPr id="3" name="Text Placeholder 2"/>
          <p:cNvSpPr>
            <a:spLocks noGrp="1"/>
          </p:cNvSpPr>
          <p:nvPr>
            <p:ph type="body" sz="quarter" idx="13"/>
          </p:nvPr>
        </p:nvSpPr>
        <p:spPr/>
        <p:txBody>
          <a:bodyPr/>
          <a:lstStyle/>
          <a:p>
            <a:r>
              <a:rPr lang="fr-FR" dirty="0" smtClean="0"/>
              <a:t>62</a:t>
            </a:r>
            <a:endParaRPr lang="fr-FR"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536" y="4725144"/>
            <a:ext cx="1481584" cy="1481584"/>
          </a:xfrm>
          <a:prstGeom prst="rect">
            <a:avLst/>
          </a:prstGeom>
        </p:spPr>
      </p:pic>
      <p:sp>
        <p:nvSpPr>
          <p:cNvPr id="5" name="Rectangular Callout 4"/>
          <p:cNvSpPr/>
          <p:nvPr/>
        </p:nvSpPr>
        <p:spPr>
          <a:xfrm>
            <a:off x="1979712" y="5085184"/>
            <a:ext cx="5904656" cy="1296144"/>
          </a:xfrm>
          <a:prstGeom prst="wedgeRectCallout">
            <a:avLst>
              <a:gd name="adj1" fmla="val -55901"/>
              <a:gd name="adj2" fmla="val -37841"/>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Si </a:t>
            </a:r>
            <a:r>
              <a:rPr lang="en-US" sz="2000" dirty="0" err="1" smtClean="0">
                <a:solidFill>
                  <a:schemeClr val="tx1"/>
                </a:solidFill>
              </a:rPr>
              <a:t>c’est</a:t>
            </a:r>
            <a:r>
              <a:rPr lang="en-US" sz="2000" dirty="0" smtClean="0">
                <a:solidFill>
                  <a:schemeClr val="tx1"/>
                </a:solidFill>
              </a:rPr>
              <a:t> H.T </a:t>
            </a:r>
            <a:r>
              <a:rPr lang="en-US" sz="2000" dirty="0" err="1" smtClean="0">
                <a:solidFill>
                  <a:schemeClr val="tx1"/>
                </a:solidFill>
              </a:rPr>
              <a:t>c’est</a:t>
            </a:r>
            <a:r>
              <a:rPr lang="en-US" sz="2000" dirty="0" smtClean="0">
                <a:solidFill>
                  <a:schemeClr val="tx1"/>
                </a:solidFill>
              </a:rPr>
              <a:t> pas </a:t>
            </a:r>
            <a:r>
              <a:rPr lang="en-US" sz="2000" dirty="0" err="1" smtClean="0">
                <a:solidFill>
                  <a:schemeClr val="tx1"/>
                </a:solidFill>
              </a:rPr>
              <a:t>cher</a:t>
            </a:r>
            <a:r>
              <a:rPr lang="en-US" sz="2000" dirty="0" smtClean="0">
                <a:solidFill>
                  <a:schemeClr val="tx1"/>
                </a:solidFill>
              </a:rPr>
              <a:t>….. </a:t>
            </a:r>
            <a:r>
              <a:rPr lang="en-US" sz="2000" dirty="0" err="1" smtClean="0">
                <a:solidFill>
                  <a:schemeClr val="tx1"/>
                </a:solidFill>
              </a:rPr>
              <a:t>sinon</a:t>
            </a:r>
            <a:r>
              <a:rPr lang="en-US" sz="2000" dirty="0" smtClean="0">
                <a:solidFill>
                  <a:schemeClr val="tx1"/>
                </a:solidFill>
              </a:rPr>
              <a:t> </a:t>
            </a:r>
            <a:r>
              <a:rPr lang="en-US" sz="2000" dirty="0" err="1" smtClean="0">
                <a:solidFill>
                  <a:schemeClr val="tx1"/>
                </a:solidFill>
              </a:rPr>
              <a:t>ça</a:t>
            </a:r>
            <a:r>
              <a:rPr lang="en-US" sz="2000" dirty="0" smtClean="0">
                <a:solidFill>
                  <a:schemeClr val="tx1"/>
                </a:solidFill>
              </a:rPr>
              <a:t> </a:t>
            </a:r>
            <a:r>
              <a:rPr lang="en-US" sz="2000" dirty="0" err="1" smtClean="0">
                <a:solidFill>
                  <a:schemeClr val="tx1"/>
                </a:solidFill>
              </a:rPr>
              <a:t>vaut</a:t>
            </a:r>
            <a:r>
              <a:rPr lang="en-US" sz="2000" dirty="0" smtClean="0">
                <a:solidFill>
                  <a:schemeClr val="tx1"/>
                </a:solidFill>
              </a:rPr>
              <a:t> pas le coup</a:t>
            </a:r>
            <a:endParaRPr lang="fr-FR" sz="2000" dirty="0">
              <a:solidFill>
                <a:schemeClr val="tx1"/>
              </a:solidFill>
            </a:endParaRPr>
          </a:p>
        </p:txBody>
      </p:sp>
      <p:sp>
        <p:nvSpPr>
          <p:cNvPr id="6" name="Rectangle 5"/>
          <p:cNvSpPr/>
          <p:nvPr/>
        </p:nvSpPr>
        <p:spPr>
          <a:xfrm>
            <a:off x="755576" y="2420888"/>
            <a:ext cx="7128792" cy="1726451"/>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4400" dirty="0" smtClean="0"/>
              <a:t>1000€</a:t>
            </a:r>
            <a:endParaRPr lang="fr-FR" sz="4400" dirty="0"/>
          </a:p>
        </p:txBody>
      </p:sp>
    </p:spTree>
    <p:extLst>
      <p:ext uri="{BB962C8B-B14F-4D97-AF65-F5344CB8AC3E}">
        <p14:creationId xmlns:p14="http://schemas.microsoft.com/office/powerpoint/2010/main" val="1196265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Une adresse de livraison différente de l'adresse de facturation peut être spécifiée.</a:t>
            </a:r>
            <a:br>
              <a:rPr lang="fr-FR" dirty="0"/>
            </a:br>
            <a:endParaRPr lang="fr-FR" dirty="0"/>
          </a:p>
        </p:txBody>
      </p:sp>
      <p:sp>
        <p:nvSpPr>
          <p:cNvPr id="3" name="Text Placeholder 2"/>
          <p:cNvSpPr>
            <a:spLocks noGrp="1"/>
          </p:cNvSpPr>
          <p:nvPr>
            <p:ph type="body" sz="quarter" idx="13"/>
          </p:nvPr>
        </p:nvSpPr>
        <p:spPr/>
        <p:txBody>
          <a:bodyPr/>
          <a:lstStyle/>
          <a:p>
            <a:r>
              <a:rPr lang="fr-FR" dirty="0" smtClean="0"/>
              <a:t>63</a:t>
            </a:r>
            <a:endParaRPr lang="fr-FR" dirty="0"/>
          </a:p>
        </p:txBody>
      </p:sp>
      <p:pic>
        <p:nvPicPr>
          <p:cNvPr id="4" name="Picture 3" descr="Capture d’écran 2015-10-03 à 21.07.02.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3568" y="3789040"/>
            <a:ext cx="7740352" cy="2526263"/>
          </a:xfrm>
          <a:prstGeom prst="rect">
            <a:avLst/>
          </a:prstGeom>
        </p:spPr>
      </p:pic>
      <p:sp>
        <p:nvSpPr>
          <p:cNvPr id="5" name="Rectangle 4"/>
          <p:cNvSpPr/>
          <p:nvPr/>
        </p:nvSpPr>
        <p:spPr>
          <a:xfrm>
            <a:off x="1403648" y="5301208"/>
            <a:ext cx="1728192" cy="50405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Rectangle 5"/>
          <p:cNvSpPr/>
          <p:nvPr/>
        </p:nvSpPr>
        <p:spPr>
          <a:xfrm>
            <a:off x="5148064" y="5301208"/>
            <a:ext cx="1728192" cy="50405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502113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site accepte au moins deux moyens de paiement.</a:t>
            </a:r>
            <a:br>
              <a:rPr lang="fr-FR" dirty="0"/>
            </a:br>
            <a:endParaRPr lang="fr-FR" dirty="0"/>
          </a:p>
        </p:txBody>
      </p:sp>
      <p:sp>
        <p:nvSpPr>
          <p:cNvPr id="3" name="Text Placeholder 2"/>
          <p:cNvSpPr>
            <a:spLocks noGrp="1"/>
          </p:cNvSpPr>
          <p:nvPr>
            <p:ph type="body" sz="quarter" idx="13"/>
          </p:nvPr>
        </p:nvSpPr>
        <p:spPr/>
        <p:txBody>
          <a:bodyPr/>
          <a:lstStyle/>
          <a:p>
            <a:r>
              <a:rPr lang="fr-FR" dirty="0" smtClean="0"/>
              <a:t>64</a:t>
            </a:r>
            <a:endParaRPr lang="fr-FR" dirty="0"/>
          </a:p>
        </p:txBody>
      </p:sp>
      <p:pic>
        <p:nvPicPr>
          <p:cNvPr id="4" name="Picture 3" descr="Capture d’écran 2015-10-03 à 21.19.55.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364783"/>
            <a:ext cx="9004300" cy="1828800"/>
          </a:xfrm>
          <a:prstGeom prst="rect">
            <a:avLst/>
          </a:prstGeom>
        </p:spPr>
      </p:pic>
    </p:spTree>
    <p:extLst>
      <p:ext uri="{BB962C8B-B14F-4D97-AF65-F5344CB8AC3E}">
        <p14:creationId xmlns:p14="http://schemas.microsoft.com/office/powerpoint/2010/main" val="267850503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référence de la transaction est affichée au client après la validation de sa commande.</a:t>
            </a:r>
            <a:br>
              <a:rPr lang="fr-FR" dirty="0"/>
            </a:br>
            <a:endParaRPr lang="fr-FR" dirty="0"/>
          </a:p>
        </p:txBody>
      </p:sp>
      <p:sp>
        <p:nvSpPr>
          <p:cNvPr id="3" name="Text Placeholder 2"/>
          <p:cNvSpPr>
            <a:spLocks noGrp="1"/>
          </p:cNvSpPr>
          <p:nvPr>
            <p:ph type="body" sz="quarter" idx="13"/>
          </p:nvPr>
        </p:nvSpPr>
        <p:spPr/>
        <p:txBody>
          <a:bodyPr/>
          <a:lstStyle/>
          <a:p>
            <a:r>
              <a:rPr lang="fr-FR" dirty="0" smtClean="0"/>
              <a:t>65</a:t>
            </a:r>
            <a:endParaRPr lang="fr-FR"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536" y="4725144"/>
            <a:ext cx="1481584" cy="1481584"/>
          </a:xfrm>
          <a:prstGeom prst="rect">
            <a:avLst/>
          </a:prstGeom>
        </p:spPr>
      </p:pic>
      <p:sp>
        <p:nvSpPr>
          <p:cNvPr id="5" name="Rectangular Callout 4"/>
          <p:cNvSpPr/>
          <p:nvPr/>
        </p:nvSpPr>
        <p:spPr>
          <a:xfrm>
            <a:off x="1979712" y="5085184"/>
            <a:ext cx="5904656" cy="1296144"/>
          </a:xfrm>
          <a:prstGeom prst="wedgeRectCallout">
            <a:avLst>
              <a:gd name="adj1" fmla="val -55901"/>
              <a:gd name="adj2" fmla="val -37841"/>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C’est</a:t>
            </a:r>
            <a:r>
              <a:rPr lang="en-US" sz="2000" dirty="0" smtClean="0">
                <a:solidFill>
                  <a:schemeClr val="tx1"/>
                </a:solidFill>
              </a:rPr>
              <a:t> bon, </a:t>
            </a:r>
            <a:r>
              <a:rPr lang="en-US" sz="2000" dirty="0" err="1" smtClean="0">
                <a:solidFill>
                  <a:schemeClr val="tx1"/>
                </a:solidFill>
              </a:rPr>
              <a:t>ça</a:t>
            </a:r>
            <a:r>
              <a:rPr lang="en-US" sz="2000" dirty="0" smtClean="0">
                <a:solidFill>
                  <a:schemeClr val="tx1"/>
                </a:solidFill>
              </a:rPr>
              <a:t>, </a:t>
            </a:r>
            <a:r>
              <a:rPr lang="en-US" sz="2000" dirty="0" err="1" smtClean="0">
                <a:solidFill>
                  <a:schemeClr val="tx1"/>
                </a:solidFill>
              </a:rPr>
              <a:t>c’est</a:t>
            </a:r>
            <a:r>
              <a:rPr lang="en-US" sz="2000" dirty="0" smtClean="0">
                <a:solidFill>
                  <a:schemeClr val="tx1"/>
                </a:solidFill>
              </a:rPr>
              <a:t> fait !</a:t>
            </a:r>
            <a:endParaRPr lang="fr-FR" sz="2000" dirty="0">
              <a:solidFill>
                <a:schemeClr val="tx1"/>
              </a:solidFill>
            </a:endParaRPr>
          </a:p>
        </p:txBody>
      </p:sp>
      <p:sp>
        <p:nvSpPr>
          <p:cNvPr id="6" name="Rectangle 5"/>
          <p:cNvSpPr/>
          <p:nvPr/>
        </p:nvSpPr>
        <p:spPr>
          <a:xfrm>
            <a:off x="755576" y="2420888"/>
            <a:ext cx="7128792" cy="1726451"/>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4400" dirty="0" smtClean="0"/>
              <a:t>Merci pour </a:t>
            </a:r>
            <a:r>
              <a:rPr lang="en-US" sz="4400" dirty="0" err="1" smtClean="0"/>
              <a:t>votre</a:t>
            </a:r>
            <a:r>
              <a:rPr lang="en-US" sz="4400" dirty="0" smtClean="0"/>
              <a:t> </a:t>
            </a:r>
            <a:r>
              <a:rPr lang="en-US" sz="4400" dirty="0" err="1" smtClean="0"/>
              <a:t>commande</a:t>
            </a:r>
            <a:endParaRPr lang="fr-FR" sz="4400" dirty="0"/>
          </a:p>
        </p:txBody>
      </p:sp>
    </p:spTree>
    <p:extLst>
      <p:ext uri="{BB962C8B-B14F-4D97-AF65-F5344CB8AC3E}">
        <p14:creationId xmlns:p14="http://schemas.microsoft.com/office/powerpoint/2010/main" val="1907461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contenus générés via des styles sont dotés d’une alternative appropriée</a:t>
            </a:r>
            <a:endParaRPr lang="fr-FR" dirty="0"/>
          </a:p>
        </p:txBody>
      </p:sp>
      <p:sp>
        <p:nvSpPr>
          <p:cNvPr id="3" name="Espace réservé du texte 2"/>
          <p:cNvSpPr>
            <a:spLocks noGrp="1"/>
          </p:cNvSpPr>
          <p:nvPr>
            <p:ph type="body" sz="quarter" idx="13"/>
          </p:nvPr>
        </p:nvSpPr>
        <p:spPr/>
        <p:txBody>
          <a:bodyPr/>
          <a:lstStyle/>
          <a:p>
            <a:r>
              <a:rPr lang="fr-FR" dirty="0" smtClean="0"/>
              <a:t>5</a:t>
            </a:r>
            <a:endParaRPr lang="fr-FR" dirty="0"/>
          </a:p>
        </p:txBody>
      </p:sp>
      <p:sp>
        <p:nvSpPr>
          <p:cNvPr id="4" name="Rectangle 3"/>
          <p:cNvSpPr/>
          <p:nvPr/>
        </p:nvSpPr>
        <p:spPr>
          <a:xfrm>
            <a:off x="1259632" y="2348880"/>
            <a:ext cx="5688632" cy="3744416"/>
          </a:xfrm>
          <a:prstGeom prst="rect">
            <a:avLst/>
          </a:prstGeom>
        </p:spPr>
        <p:style>
          <a:lnRef idx="2">
            <a:schemeClr val="accent3"/>
          </a:lnRef>
          <a:fillRef idx="1">
            <a:schemeClr val="lt1"/>
          </a:fillRef>
          <a:effectRef idx="0">
            <a:schemeClr val="accent3"/>
          </a:effectRef>
          <a:fontRef idx="minor">
            <a:schemeClr val="dk1"/>
          </a:fontRef>
        </p:style>
        <p:txBody>
          <a:bodyPr wrap="square" anchor="b" anchorCtr="0">
            <a:noAutofit/>
          </a:bodyPr>
          <a:lstStyle/>
          <a:p>
            <a:pPr algn="ctr"/>
            <a:r>
              <a:rPr lang="es-ES_tradnl" sz="3600" dirty="0" smtClean="0"/>
              <a:t>:</a:t>
            </a:r>
            <a:r>
              <a:rPr lang="es-ES_tradnl" sz="3600" dirty="0" err="1" smtClean="0"/>
              <a:t>before</a:t>
            </a:r>
            <a:r>
              <a:rPr lang="es-ES_tradnl" sz="3600" dirty="0" smtClean="0"/>
              <a:t>	</a:t>
            </a:r>
          </a:p>
          <a:p>
            <a:pPr algn="ctr"/>
            <a:r>
              <a:rPr lang="es-ES_tradnl" sz="3600" dirty="0" smtClean="0"/>
              <a:t>:</a:t>
            </a:r>
            <a:r>
              <a:rPr lang="es-ES_tradnl" sz="3600" dirty="0" err="1" smtClean="0"/>
              <a:t>after</a:t>
            </a:r>
            <a:endParaRPr lang="es-ES_tradnl" sz="3600" dirty="0" smtClean="0"/>
          </a:p>
          <a:p>
            <a:pPr algn="ctr"/>
            <a:endParaRPr lang="fr-FR" sz="3600" dirty="0">
              <a:solidFill>
                <a:schemeClr val="dk1"/>
              </a:solidFill>
            </a:endParaRPr>
          </a:p>
        </p:txBody>
      </p:sp>
      <p:sp>
        <p:nvSpPr>
          <p:cNvPr id="5" name="AutoShape 2" descr="https://www.wpclipart.com/page_frames/full_page_signs/warning_page.png"/>
          <p:cNvSpPr>
            <a:spLocks noChangeAspect="1" noChangeArrowheads="1"/>
          </p:cNvSpPr>
          <p:nvPr/>
        </p:nvSpPr>
        <p:spPr bwMode="auto">
          <a:xfrm>
            <a:off x="155575" y="-4373563"/>
            <a:ext cx="9401175" cy="91154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4" descr="https://www.wpclipart.com/page_frames/full_page_signs/warning_p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8" descr="See original image"/>
          <p:cNvSpPr>
            <a:spLocks noChangeAspect="1" noChangeArrowheads="1"/>
          </p:cNvSpPr>
          <p:nvPr/>
        </p:nvSpPr>
        <p:spPr bwMode="auto">
          <a:xfrm>
            <a:off x="307975" y="-1676400"/>
            <a:ext cx="4381500" cy="381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9" name="Imag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8253" y="2837272"/>
            <a:ext cx="1591389" cy="1383816"/>
          </a:xfrm>
          <a:prstGeom prst="rect">
            <a:avLst/>
          </a:prstGeom>
        </p:spPr>
      </p:pic>
    </p:spTree>
    <p:extLst>
      <p:ext uri="{BB962C8B-B14F-4D97-AF65-F5344CB8AC3E}">
        <p14:creationId xmlns:p14="http://schemas.microsoft.com/office/powerpoint/2010/main" val="27516540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mentions d'appartenance à un ordre ou groupe professionnel, d'un label ou d'une récompense sont accompagnées d'un lien vers la source.</a:t>
            </a:r>
          </a:p>
        </p:txBody>
      </p:sp>
      <p:sp>
        <p:nvSpPr>
          <p:cNvPr id="3" name="Text Placeholder 2"/>
          <p:cNvSpPr>
            <a:spLocks noGrp="1"/>
          </p:cNvSpPr>
          <p:nvPr>
            <p:ph type="body" sz="quarter" idx="13"/>
          </p:nvPr>
        </p:nvSpPr>
        <p:spPr/>
        <p:txBody>
          <a:bodyPr/>
          <a:lstStyle/>
          <a:p>
            <a:r>
              <a:rPr lang="fr-FR" dirty="0" smtClean="0"/>
              <a:t>66</a:t>
            </a:r>
            <a:endParaRPr lang="fr-FR" dirty="0"/>
          </a:p>
        </p:txBody>
      </p:sp>
      <p:pic>
        <p:nvPicPr>
          <p:cNvPr id="5" name="Picture 4" descr="Capture d’écran 2015-10-03 à 21.15.40.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717032"/>
            <a:ext cx="9144000" cy="2276231"/>
          </a:xfrm>
          <a:prstGeom prst="rect">
            <a:avLst/>
          </a:prstGeom>
        </p:spPr>
      </p:pic>
    </p:spTree>
    <p:extLst>
      <p:ext uri="{BB962C8B-B14F-4D97-AF65-F5344CB8AC3E}">
        <p14:creationId xmlns:p14="http://schemas.microsoft.com/office/powerpoint/2010/main" val="31317649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produits indisponibles font l'objet d'une différenciation visuelle et textuelle.</a:t>
            </a:r>
            <a:br>
              <a:rPr lang="fr-FR" dirty="0"/>
            </a:br>
            <a:endParaRPr lang="fr-FR" dirty="0"/>
          </a:p>
        </p:txBody>
      </p:sp>
      <p:sp>
        <p:nvSpPr>
          <p:cNvPr id="3" name="Text Placeholder 2"/>
          <p:cNvSpPr>
            <a:spLocks noGrp="1"/>
          </p:cNvSpPr>
          <p:nvPr>
            <p:ph type="body" sz="quarter" idx="13"/>
          </p:nvPr>
        </p:nvSpPr>
        <p:spPr/>
        <p:txBody>
          <a:bodyPr/>
          <a:lstStyle/>
          <a:p>
            <a:r>
              <a:rPr lang="fr-FR" dirty="0" smtClean="0"/>
              <a:t>67</a:t>
            </a:r>
            <a:endParaRPr lang="fr-FR" dirty="0"/>
          </a:p>
        </p:txBody>
      </p:sp>
      <p:pic>
        <p:nvPicPr>
          <p:cNvPr id="4" name="Picture 3" descr="Capture d’écran 2015-10-03 à 21.18.2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7664" y="2060848"/>
            <a:ext cx="5213670" cy="4509120"/>
          </a:xfrm>
          <a:prstGeom prst="rect">
            <a:avLst/>
          </a:prstGeom>
        </p:spPr>
      </p:pic>
    </p:spTree>
    <p:extLst>
      <p:ext uri="{BB962C8B-B14F-4D97-AF65-F5344CB8AC3E}">
        <p14:creationId xmlns:p14="http://schemas.microsoft.com/office/powerpoint/2010/main" val="19747053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Un courriel indiquant la référence de la transaction et les données de la commande est envoyé suite à la validation.</a:t>
            </a:r>
            <a:br>
              <a:rPr lang="fr-FR" dirty="0"/>
            </a:br>
            <a:endParaRPr lang="fr-FR" dirty="0"/>
          </a:p>
        </p:txBody>
      </p:sp>
      <p:sp>
        <p:nvSpPr>
          <p:cNvPr id="3" name="Text Placeholder 2"/>
          <p:cNvSpPr>
            <a:spLocks noGrp="1"/>
          </p:cNvSpPr>
          <p:nvPr>
            <p:ph type="body" sz="quarter" idx="13"/>
          </p:nvPr>
        </p:nvSpPr>
        <p:spPr/>
        <p:txBody>
          <a:bodyPr/>
          <a:lstStyle/>
          <a:p>
            <a:r>
              <a:rPr lang="fr-FR" dirty="0" smtClean="0"/>
              <a:t>68</a:t>
            </a:r>
            <a:endParaRPr lang="fr-FR" dirty="0"/>
          </a:p>
        </p:txBody>
      </p:sp>
      <p:pic>
        <p:nvPicPr>
          <p:cNvPr id="4" name="Picture 3" descr="Capture d’écran 2015-10-03 à 21.22.35.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1560" y="2708920"/>
            <a:ext cx="8115300" cy="3784600"/>
          </a:xfrm>
          <a:prstGeom prst="rect">
            <a:avLst/>
          </a:prstGeom>
        </p:spPr>
      </p:pic>
      <p:sp>
        <p:nvSpPr>
          <p:cNvPr id="5" name="Rectangle 4"/>
          <p:cNvSpPr/>
          <p:nvPr/>
        </p:nvSpPr>
        <p:spPr>
          <a:xfrm>
            <a:off x="2483768" y="5157192"/>
            <a:ext cx="1728192" cy="50405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2855222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Chaque réclamation fait l'objet d'un accusé de réception.</a:t>
            </a:r>
            <a:br>
              <a:rPr lang="fr-FR" dirty="0"/>
            </a:br>
            <a:endParaRPr lang="fr-FR" dirty="0"/>
          </a:p>
        </p:txBody>
      </p:sp>
      <p:sp>
        <p:nvSpPr>
          <p:cNvPr id="3" name="Text Placeholder 2"/>
          <p:cNvSpPr>
            <a:spLocks noGrp="1"/>
          </p:cNvSpPr>
          <p:nvPr>
            <p:ph type="body" sz="quarter" idx="13"/>
          </p:nvPr>
        </p:nvSpPr>
        <p:spPr/>
        <p:txBody>
          <a:bodyPr/>
          <a:lstStyle/>
          <a:p>
            <a:r>
              <a:rPr lang="fr-FR" dirty="0" smtClean="0"/>
              <a:t>69</a:t>
            </a:r>
            <a:endParaRPr lang="fr-FR" dirty="0"/>
          </a:p>
        </p:txBody>
      </p:sp>
      <p:pic>
        <p:nvPicPr>
          <p:cNvPr id="5" name="Picture 4" descr="Capture d’écran 2015-10-03 à 21.36.03.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7584" y="2996952"/>
            <a:ext cx="7794048" cy="2160240"/>
          </a:xfrm>
          <a:prstGeom prst="rect">
            <a:avLst/>
          </a:prstGeom>
        </p:spPr>
      </p:pic>
      <p:sp>
        <p:nvSpPr>
          <p:cNvPr id="8" name="Rectangle 7"/>
          <p:cNvSpPr/>
          <p:nvPr/>
        </p:nvSpPr>
        <p:spPr>
          <a:xfrm>
            <a:off x="1115616" y="2492896"/>
            <a:ext cx="1728192" cy="50405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5212100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site propose au moins un moyen de contacter le responsable des réclamations.</a:t>
            </a:r>
            <a:br>
              <a:rPr lang="fr-FR" dirty="0"/>
            </a:br>
            <a:endParaRPr lang="fr-FR" dirty="0"/>
          </a:p>
        </p:txBody>
      </p:sp>
      <p:sp>
        <p:nvSpPr>
          <p:cNvPr id="3" name="Text Placeholder 2"/>
          <p:cNvSpPr>
            <a:spLocks noGrp="1"/>
          </p:cNvSpPr>
          <p:nvPr>
            <p:ph type="body" sz="quarter" idx="13"/>
          </p:nvPr>
        </p:nvSpPr>
        <p:spPr/>
        <p:txBody>
          <a:bodyPr/>
          <a:lstStyle/>
          <a:p>
            <a:r>
              <a:rPr lang="fr-FR" dirty="0" smtClean="0"/>
              <a:t>70</a:t>
            </a:r>
            <a:endParaRPr lang="fr-FR" dirty="0"/>
          </a:p>
        </p:txBody>
      </p:sp>
    </p:spTree>
    <p:extLst>
      <p:ext uri="{BB962C8B-B14F-4D97-AF65-F5344CB8AC3E}">
        <p14:creationId xmlns:p14="http://schemas.microsoft.com/office/powerpoint/2010/main" val="276725538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
        <p:nvSpPr>
          <p:cNvPr id="4" name="Title 3"/>
          <p:cNvSpPr>
            <a:spLocks noGrp="1"/>
          </p:cNvSpPr>
          <p:nvPr>
            <p:ph type="ctrTitle"/>
          </p:nvPr>
        </p:nvSpPr>
        <p:spPr/>
        <p:txBody>
          <a:bodyPr/>
          <a:lstStyle/>
          <a:p>
            <a:r>
              <a:rPr lang="fr-FR"/>
              <a:t>Espaces publics</a:t>
            </a:r>
            <a:endParaRPr lang="fr-FR" dirty="0"/>
          </a:p>
        </p:txBody>
      </p:sp>
      <p:sp>
        <p:nvSpPr>
          <p:cNvPr id="6" name="Rectangle 5"/>
          <p:cNvSpPr/>
          <p:nvPr/>
        </p:nvSpPr>
        <p:spPr>
          <a:xfrm>
            <a:off x="0" y="0"/>
            <a:ext cx="9144000" cy="4766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Formation Qualité</a:t>
            </a:r>
            <a:endParaRPr lang="fr-FR" dirty="0"/>
          </a:p>
        </p:txBody>
      </p:sp>
    </p:spTree>
    <p:extLst>
      <p:ext uri="{BB962C8B-B14F-4D97-AF65-F5344CB8AC3E}">
        <p14:creationId xmlns:p14="http://schemas.microsoft.com/office/powerpoint/2010/main" val="109228052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site propose au moins un moyen de contacter le modérateur des espaces publics.</a:t>
            </a:r>
            <a:br>
              <a:rPr lang="fr-FR" dirty="0"/>
            </a:br>
            <a:endParaRPr lang="fr-FR" dirty="0"/>
          </a:p>
        </p:txBody>
      </p:sp>
      <p:sp>
        <p:nvSpPr>
          <p:cNvPr id="3" name="Text Placeholder 2"/>
          <p:cNvSpPr>
            <a:spLocks noGrp="1"/>
          </p:cNvSpPr>
          <p:nvPr>
            <p:ph type="body" sz="quarter" idx="13"/>
          </p:nvPr>
        </p:nvSpPr>
        <p:spPr/>
        <p:txBody>
          <a:bodyPr/>
          <a:lstStyle/>
          <a:p>
            <a:r>
              <a:rPr lang="fr-FR" dirty="0" smtClean="0"/>
              <a:t>71</a:t>
            </a:r>
            <a:endParaRPr lang="fr-FR" dirty="0"/>
          </a:p>
        </p:txBody>
      </p:sp>
      <p:pic>
        <p:nvPicPr>
          <p:cNvPr id="4" name="Picture 3" descr="Capture d’écran 2015-10-03 à 21.43.1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3608" y="2420888"/>
            <a:ext cx="6948388" cy="4012867"/>
          </a:xfrm>
          <a:prstGeom prst="rect">
            <a:avLst/>
          </a:prstGeom>
        </p:spPr>
      </p:pic>
    </p:spTree>
    <p:extLst>
      <p:ext uri="{BB962C8B-B14F-4D97-AF65-F5344CB8AC3E}">
        <p14:creationId xmlns:p14="http://schemas.microsoft.com/office/powerpoint/2010/main" val="29244627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espaces publics proposent au moins un moyen de signaler les abus.</a:t>
            </a:r>
            <a:br>
              <a:rPr lang="fr-FR" dirty="0"/>
            </a:br>
            <a:endParaRPr lang="fr-FR" dirty="0"/>
          </a:p>
        </p:txBody>
      </p:sp>
      <p:sp>
        <p:nvSpPr>
          <p:cNvPr id="3" name="Text Placeholder 2"/>
          <p:cNvSpPr>
            <a:spLocks noGrp="1"/>
          </p:cNvSpPr>
          <p:nvPr>
            <p:ph type="body" sz="quarter" idx="13"/>
          </p:nvPr>
        </p:nvSpPr>
        <p:spPr/>
        <p:txBody>
          <a:bodyPr/>
          <a:lstStyle/>
          <a:p>
            <a:r>
              <a:rPr lang="fr-FR" dirty="0" smtClean="0"/>
              <a:t>72</a:t>
            </a:r>
            <a:endParaRPr lang="fr-FR" dirty="0"/>
          </a:p>
        </p:txBody>
      </p:sp>
    </p:spTree>
    <p:extLst>
      <p:ext uri="{BB962C8B-B14F-4D97-AF65-F5344CB8AC3E}">
        <p14:creationId xmlns:p14="http://schemas.microsoft.com/office/powerpoint/2010/main" val="24000306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conditions de modération des espaces publics sont indiquées.</a:t>
            </a:r>
          </a:p>
        </p:txBody>
      </p:sp>
      <p:sp>
        <p:nvSpPr>
          <p:cNvPr id="3" name="Text Placeholder 2"/>
          <p:cNvSpPr>
            <a:spLocks noGrp="1"/>
          </p:cNvSpPr>
          <p:nvPr>
            <p:ph type="body" sz="quarter" idx="13"/>
          </p:nvPr>
        </p:nvSpPr>
        <p:spPr/>
        <p:txBody>
          <a:bodyPr/>
          <a:lstStyle/>
          <a:p>
            <a:r>
              <a:rPr lang="fr-FR" dirty="0" smtClean="0"/>
              <a:t>73</a:t>
            </a:r>
            <a:endParaRPr lang="fr-FR" dirty="0"/>
          </a:p>
        </p:txBody>
      </p:sp>
    </p:spTree>
    <p:extLst>
      <p:ext uri="{BB962C8B-B14F-4D97-AF65-F5344CB8AC3E}">
        <p14:creationId xmlns:p14="http://schemas.microsoft.com/office/powerpoint/2010/main" val="4215380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contenus ou fichiers destinés à des espaces publics peuvent être vérifiés avant leur envoi définitif.</a:t>
            </a:r>
            <a:br>
              <a:rPr lang="fr-FR" dirty="0"/>
            </a:br>
            <a:endParaRPr lang="fr-FR" dirty="0"/>
          </a:p>
        </p:txBody>
      </p:sp>
      <p:sp>
        <p:nvSpPr>
          <p:cNvPr id="3" name="Text Placeholder 2"/>
          <p:cNvSpPr>
            <a:spLocks noGrp="1"/>
          </p:cNvSpPr>
          <p:nvPr>
            <p:ph type="body" sz="quarter" idx="13"/>
          </p:nvPr>
        </p:nvSpPr>
        <p:spPr/>
        <p:txBody>
          <a:bodyPr/>
          <a:lstStyle/>
          <a:p>
            <a:r>
              <a:rPr lang="fr-FR" dirty="0" smtClean="0"/>
              <a:t>74</a:t>
            </a:r>
            <a:endParaRPr lang="fr-FR"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16" y="2996952"/>
            <a:ext cx="5764213"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46227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Les pictogrammes typographiques sont dotés d’une alternative appropriée</a:t>
            </a:r>
            <a:endParaRPr lang="fr-FR" dirty="0"/>
          </a:p>
        </p:txBody>
      </p:sp>
      <p:sp>
        <p:nvSpPr>
          <p:cNvPr id="3" name="Espace réservé du texte 2"/>
          <p:cNvSpPr>
            <a:spLocks noGrp="1"/>
          </p:cNvSpPr>
          <p:nvPr>
            <p:ph type="body" sz="quarter" idx="13"/>
          </p:nvPr>
        </p:nvSpPr>
        <p:spPr/>
        <p:txBody>
          <a:bodyPr/>
          <a:lstStyle/>
          <a:p>
            <a:r>
              <a:rPr lang="fr-FR" dirty="0" smtClean="0"/>
              <a:t>6</a:t>
            </a:r>
            <a:endParaRPr lang="fr-FR" dirty="0"/>
          </a:p>
        </p:txBody>
      </p:sp>
      <p:pic>
        <p:nvPicPr>
          <p:cNvPr id="3074" name="Picture 2" descr="See original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916832"/>
            <a:ext cx="621030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076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informations destinées à des espaces publics peuvent être </a:t>
            </a:r>
            <a:r>
              <a:rPr lang="fr-FR" dirty="0" err="1"/>
              <a:t>prévisualisées</a:t>
            </a:r>
            <a:r>
              <a:rPr lang="fr-FR" dirty="0"/>
              <a:t> sous la forme où elles seront affichées.</a:t>
            </a:r>
            <a:br>
              <a:rPr lang="fr-FR" dirty="0"/>
            </a:br>
            <a:endParaRPr lang="fr-FR" dirty="0"/>
          </a:p>
        </p:txBody>
      </p:sp>
      <p:sp>
        <p:nvSpPr>
          <p:cNvPr id="3" name="Text Placeholder 2"/>
          <p:cNvSpPr>
            <a:spLocks noGrp="1"/>
          </p:cNvSpPr>
          <p:nvPr>
            <p:ph type="body" sz="quarter" idx="13"/>
          </p:nvPr>
        </p:nvSpPr>
        <p:spPr/>
        <p:txBody>
          <a:bodyPr/>
          <a:lstStyle/>
          <a:p>
            <a:r>
              <a:rPr lang="fr-FR" dirty="0" smtClean="0"/>
              <a:t>75</a:t>
            </a:r>
            <a:endParaRPr lang="fr-FR" dirty="0"/>
          </a:p>
        </p:txBody>
      </p:sp>
    </p:spTree>
    <p:extLst>
      <p:ext uri="{BB962C8B-B14F-4D97-AF65-F5344CB8AC3E}">
        <p14:creationId xmlns:p14="http://schemas.microsoft.com/office/powerpoint/2010/main" val="206280749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82" y="-1"/>
            <a:ext cx="9167081" cy="6875311"/>
          </a:xfrm>
          <a:prstGeom prst="rect">
            <a:avLst/>
          </a:prstGeom>
        </p:spPr>
      </p:pic>
      <p:sp>
        <p:nvSpPr>
          <p:cNvPr id="4" name="Title 3"/>
          <p:cNvSpPr>
            <a:spLocks noGrp="1"/>
          </p:cNvSpPr>
          <p:nvPr>
            <p:ph type="ctrTitle"/>
          </p:nvPr>
        </p:nvSpPr>
        <p:spPr/>
        <p:txBody>
          <a:bodyPr/>
          <a:lstStyle/>
          <a:p>
            <a:r>
              <a:rPr lang="fr-FR" dirty="0" smtClean="0"/>
              <a:t>Fichiers et multimédia</a:t>
            </a:r>
            <a:endParaRPr lang="fr-FR" dirty="0"/>
          </a:p>
        </p:txBody>
      </p:sp>
      <p:sp>
        <p:nvSpPr>
          <p:cNvPr id="6" name="Rectangle 5"/>
          <p:cNvSpPr/>
          <p:nvPr/>
        </p:nvSpPr>
        <p:spPr>
          <a:xfrm>
            <a:off x="0" y="0"/>
            <a:ext cx="9144000" cy="4766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Formation Qualité</a:t>
            </a:r>
            <a:endParaRPr lang="fr-FR" dirty="0"/>
          </a:p>
        </p:txBody>
      </p:sp>
    </p:spTree>
    <p:extLst>
      <p:ext uri="{BB962C8B-B14F-4D97-AF65-F5344CB8AC3E}">
        <p14:creationId xmlns:p14="http://schemas.microsoft.com/office/powerpoint/2010/main" val="19517147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durée des contenus vidéo ou audio est indiquée.</a:t>
            </a:r>
            <a:br>
              <a:rPr lang="fr-FR" dirty="0"/>
            </a:br>
            <a:endParaRPr lang="fr-FR" dirty="0"/>
          </a:p>
        </p:txBody>
      </p:sp>
      <p:sp>
        <p:nvSpPr>
          <p:cNvPr id="3" name="Text Placeholder 2"/>
          <p:cNvSpPr>
            <a:spLocks noGrp="1"/>
          </p:cNvSpPr>
          <p:nvPr>
            <p:ph type="body" sz="quarter" idx="13"/>
          </p:nvPr>
        </p:nvSpPr>
        <p:spPr/>
        <p:txBody>
          <a:bodyPr/>
          <a:lstStyle/>
          <a:p>
            <a:r>
              <a:rPr lang="fr-FR" dirty="0" smtClean="0"/>
              <a:t>76</a:t>
            </a:r>
            <a:endParaRPr lang="fr-FR" dirty="0"/>
          </a:p>
        </p:txBody>
      </p:sp>
      <p:pic>
        <p:nvPicPr>
          <p:cNvPr id="4" name="Picture 3" descr="Capture d’écran 2015-10-03 à 21.51.05.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9552" y="2708920"/>
            <a:ext cx="8178800" cy="3225800"/>
          </a:xfrm>
          <a:prstGeom prst="rect">
            <a:avLst/>
          </a:prstGeom>
        </p:spPr>
      </p:pic>
    </p:spTree>
    <p:extLst>
      <p:ext uri="{BB962C8B-B14F-4D97-AF65-F5344CB8AC3E}">
        <p14:creationId xmlns:p14="http://schemas.microsoft.com/office/powerpoint/2010/main" val="25654068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format des fichiers proposés en téléchargement est indiqué.</a:t>
            </a:r>
            <a:br>
              <a:rPr lang="fr-FR" dirty="0"/>
            </a:br>
            <a:endParaRPr lang="fr-FR" dirty="0"/>
          </a:p>
        </p:txBody>
      </p:sp>
      <p:sp>
        <p:nvSpPr>
          <p:cNvPr id="3" name="Text Placeholder 2"/>
          <p:cNvSpPr>
            <a:spLocks noGrp="1"/>
          </p:cNvSpPr>
          <p:nvPr>
            <p:ph type="body" sz="quarter" idx="13"/>
          </p:nvPr>
        </p:nvSpPr>
        <p:spPr/>
        <p:txBody>
          <a:bodyPr/>
          <a:lstStyle/>
          <a:p>
            <a:r>
              <a:rPr lang="fr-FR" dirty="0" smtClean="0"/>
              <a:t>77</a:t>
            </a:r>
            <a:endParaRPr lang="fr-FR"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536" y="4725144"/>
            <a:ext cx="1481584" cy="1481584"/>
          </a:xfrm>
          <a:prstGeom prst="rect">
            <a:avLst/>
          </a:prstGeom>
        </p:spPr>
      </p:pic>
      <p:sp>
        <p:nvSpPr>
          <p:cNvPr id="5" name="Rectangular Callout 4"/>
          <p:cNvSpPr/>
          <p:nvPr/>
        </p:nvSpPr>
        <p:spPr>
          <a:xfrm>
            <a:off x="1979712" y="5085184"/>
            <a:ext cx="5904656" cy="1296144"/>
          </a:xfrm>
          <a:prstGeom prst="wedgeRectCallout">
            <a:avLst>
              <a:gd name="adj1" fmla="val -55901"/>
              <a:gd name="adj2" fmla="val -37841"/>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Ah bah mince </a:t>
            </a:r>
            <a:r>
              <a:rPr lang="en-US" sz="2000" dirty="0" err="1" smtClean="0">
                <a:solidFill>
                  <a:schemeClr val="tx1"/>
                </a:solidFill>
              </a:rPr>
              <a:t>j’ai</a:t>
            </a:r>
            <a:r>
              <a:rPr lang="en-US" sz="2000" dirty="0" smtClean="0">
                <a:solidFill>
                  <a:schemeClr val="tx1"/>
                </a:solidFill>
              </a:rPr>
              <a:t> pas Photoshop</a:t>
            </a:r>
            <a:endParaRPr lang="fr-FR" sz="2000" dirty="0">
              <a:solidFill>
                <a:schemeClr val="tx1"/>
              </a:solidFill>
            </a:endParaRPr>
          </a:p>
        </p:txBody>
      </p:sp>
      <p:sp>
        <p:nvSpPr>
          <p:cNvPr id="6" name="Rectangle 5"/>
          <p:cNvSpPr/>
          <p:nvPr/>
        </p:nvSpPr>
        <p:spPr>
          <a:xfrm>
            <a:off x="755576" y="2420888"/>
            <a:ext cx="7128792" cy="1726451"/>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4400" dirty="0" err="1" smtClean="0"/>
              <a:t>Téléchargement</a:t>
            </a:r>
            <a:r>
              <a:rPr lang="en-US" sz="4400" dirty="0" smtClean="0"/>
              <a:t> </a:t>
            </a:r>
            <a:r>
              <a:rPr lang="en-US" sz="4400" dirty="0" err="1" smtClean="0"/>
              <a:t>términé</a:t>
            </a:r>
            <a:endParaRPr lang="en-US" sz="4400" dirty="0" smtClean="0"/>
          </a:p>
        </p:txBody>
      </p:sp>
    </p:spTree>
    <p:extLst>
      <p:ext uri="{BB962C8B-B14F-4D97-AF65-F5344CB8AC3E}">
        <p14:creationId xmlns:p14="http://schemas.microsoft.com/office/powerpoint/2010/main" val="243715174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taille des fichiers internes proposés en téléchargement est indiquée.</a:t>
            </a:r>
            <a:br>
              <a:rPr lang="fr-FR" dirty="0"/>
            </a:br>
            <a:endParaRPr lang="fr-FR" dirty="0"/>
          </a:p>
        </p:txBody>
      </p:sp>
      <p:sp>
        <p:nvSpPr>
          <p:cNvPr id="3" name="Text Placeholder 2"/>
          <p:cNvSpPr>
            <a:spLocks noGrp="1"/>
          </p:cNvSpPr>
          <p:nvPr>
            <p:ph type="body" sz="quarter" idx="13"/>
          </p:nvPr>
        </p:nvSpPr>
        <p:spPr/>
        <p:txBody>
          <a:bodyPr/>
          <a:lstStyle/>
          <a:p>
            <a:r>
              <a:rPr lang="fr-FR" dirty="0" smtClean="0"/>
              <a:t>78</a:t>
            </a:r>
            <a:endParaRPr lang="fr-FR" dirty="0"/>
          </a:p>
        </p:txBody>
      </p:sp>
      <p:pic>
        <p:nvPicPr>
          <p:cNvPr id="5" name="Picture 4" descr="Capture d’écran 2015-10-03 à 22.07.2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3568" y="2276872"/>
            <a:ext cx="7183691" cy="4233044"/>
          </a:xfrm>
          <a:prstGeom prst="rect">
            <a:avLst/>
          </a:prstGeom>
        </p:spPr>
      </p:pic>
    </p:spTree>
    <p:extLst>
      <p:ext uri="{BB962C8B-B14F-4D97-AF65-F5344CB8AC3E}">
        <p14:creationId xmlns:p14="http://schemas.microsoft.com/office/powerpoint/2010/main" val="84501332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langue des fichiers en téléchargement est précisée lorsqu'elle diffère de celle de la page d'origine.</a:t>
            </a:r>
            <a:br>
              <a:rPr lang="fr-FR" dirty="0"/>
            </a:br>
            <a:endParaRPr lang="fr-FR" dirty="0"/>
          </a:p>
        </p:txBody>
      </p:sp>
      <p:sp>
        <p:nvSpPr>
          <p:cNvPr id="3" name="Text Placeholder 2"/>
          <p:cNvSpPr>
            <a:spLocks noGrp="1"/>
          </p:cNvSpPr>
          <p:nvPr>
            <p:ph type="body" sz="quarter" idx="13"/>
          </p:nvPr>
        </p:nvSpPr>
        <p:spPr/>
        <p:txBody>
          <a:bodyPr/>
          <a:lstStyle/>
          <a:p>
            <a:r>
              <a:rPr lang="fr-FR" dirty="0" smtClean="0"/>
              <a:t>79</a:t>
            </a:r>
            <a:endParaRPr lang="fr-FR" dirty="0"/>
          </a:p>
        </p:txBody>
      </p:sp>
    </p:spTree>
    <p:extLst>
      <p:ext uri="{BB962C8B-B14F-4D97-AF65-F5344CB8AC3E}">
        <p14:creationId xmlns:p14="http://schemas.microsoft.com/office/powerpoint/2010/main" val="46588543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apture d’écran 2015-10-03 à 21.55.26.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6349194"/>
            <a:ext cx="9144000" cy="508805"/>
          </a:xfrm>
          <a:prstGeom prst="rect">
            <a:avLst/>
          </a:prstGeom>
        </p:spPr>
      </p:pic>
      <p:sp>
        <p:nvSpPr>
          <p:cNvPr id="2" name="Title 1"/>
          <p:cNvSpPr>
            <a:spLocks noGrp="1"/>
          </p:cNvSpPr>
          <p:nvPr>
            <p:ph type="title"/>
          </p:nvPr>
        </p:nvSpPr>
        <p:spPr/>
        <p:txBody>
          <a:bodyPr>
            <a:normAutofit fontScale="90000"/>
          </a:bodyPr>
          <a:lstStyle/>
          <a:p>
            <a:r>
              <a:rPr lang="fr-FR" dirty="0"/>
              <a:t>Les animations, sons et clignotements peuvent être mis en pause.</a:t>
            </a:r>
            <a:br>
              <a:rPr lang="fr-FR" dirty="0"/>
            </a:br>
            <a:endParaRPr lang="fr-FR" dirty="0"/>
          </a:p>
        </p:txBody>
      </p:sp>
      <p:sp>
        <p:nvSpPr>
          <p:cNvPr id="3" name="Text Placeholder 2"/>
          <p:cNvSpPr>
            <a:spLocks noGrp="1"/>
          </p:cNvSpPr>
          <p:nvPr>
            <p:ph type="body" sz="quarter" idx="13"/>
          </p:nvPr>
        </p:nvSpPr>
        <p:spPr/>
        <p:txBody>
          <a:bodyPr/>
          <a:lstStyle/>
          <a:p>
            <a:r>
              <a:rPr lang="fr-FR" dirty="0" smtClean="0"/>
              <a:t>80</a:t>
            </a:r>
            <a:endParaRPr lang="fr-FR" dirty="0"/>
          </a:p>
        </p:txBody>
      </p:sp>
      <p:sp>
        <p:nvSpPr>
          <p:cNvPr id="4" name="Rectangle 3"/>
          <p:cNvSpPr/>
          <p:nvPr/>
        </p:nvSpPr>
        <p:spPr>
          <a:xfrm>
            <a:off x="1259632" y="3212976"/>
            <a:ext cx="5688632" cy="1200329"/>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s-ES_tradnl" sz="7200" dirty="0" err="1" smtClean="0"/>
              <a:t>bgsound</a:t>
            </a:r>
            <a:endParaRPr lang="fr-FR" sz="7200" dirty="0">
              <a:solidFill>
                <a:schemeClr val="dk1"/>
              </a:solidFill>
            </a:endParaRPr>
          </a:p>
        </p:txBody>
      </p:sp>
      <p:grpSp>
        <p:nvGrpSpPr>
          <p:cNvPr id="5" name="Group 4"/>
          <p:cNvGrpSpPr/>
          <p:nvPr/>
        </p:nvGrpSpPr>
        <p:grpSpPr>
          <a:xfrm>
            <a:off x="3131840" y="2708920"/>
            <a:ext cx="2160000" cy="2160000"/>
            <a:chOff x="3131840" y="2708920"/>
            <a:chExt cx="2160000" cy="2160000"/>
          </a:xfrm>
        </p:grpSpPr>
        <p:sp>
          <p:nvSpPr>
            <p:cNvPr id="6" name="Oval 5"/>
            <p:cNvSpPr/>
            <p:nvPr/>
          </p:nvSpPr>
          <p:spPr>
            <a:xfrm>
              <a:off x="3131840" y="2708920"/>
              <a:ext cx="2160000" cy="2160000"/>
            </a:xfrm>
            <a:prstGeom prst="ellipse">
              <a:avLst/>
            </a:prstGeom>
            <a:noFill/>
            <a:ln w="2540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7" name="Straight Connector 6"/>
            <p:cNvCxnSpPr>
              <a:endCxn id="6" idx="5"/>
            </p:cNvCxnSpPr>
            <p:nvPr/>
          </p:nvCxnSpPr>
          <p:spPr>
            <a:xfrm>
              <a:off x="3563888" y="2996952"/>
              <a:ext cx="1411627" cy="1555643"/>
            </a:xfrm>
            <a:prstGeom prst="line">
              <a:avLst/>
            </a:prstGeom>
            <a:noFill/>
            <a:ln w="254000" cmpd="sng">
              <a:solidFill>
                <a:srgbClr val="FF0000"/>
              </a:solidFill>
            </a:ln>
            <a:effectLst/>
          </p:spPr>
          <p:style>
            <a:lnRef idx="1">
              <a:schemeClr val="accent1"/>
            </a:lnRef>
            <a:fillRef idx="3">
              <a:schemeClr val="accent1"/>
            </a:fillRef>
            <a:effectRef idx="2">
              <a:schemeClr val="accent1"/>
            </a:effectRef>
            <a:fontRef idx="minor">
              <a:schemeClr val="lt1"/>
            </a:fontRef>
          </p:style>
        </p:cxnSp>
      </p:grpSp>
      <p:sp>
        <p:nvSpPr>
          <p:cNvPr id="9" name="Rectangle 8"/>
          <p:cNvSpPr/>
          <p:nvPr/>
        </p:nvSpPr>
        <p:spPr>
          <a:xfrm>
            <a:off x="107504" y="6309320"/>
            <a:ext cx="1728192" cy="548680"/>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9346144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déroulement des animations ne bloque pas la navigation ou l'accès aux contenus.</a:t>
            </a:r>
            <a:br>
              <a:rPr lang="fr-FR" dirty="0"/>
            </a:br>
            <a:endParaRPr lang="fr-FR" dirty="0"/>
          </a:p>
        </p:txBody>
      </p:sp>
      <p:sp>
        <p:nvSpPr>
          <p:cNvPr id="3" name="Text Placeholder 2"/>
          <p:cNvSpPr>
            <a:spLocks noGrp="1"/>
          </p:cNvSpPr>
          <p:nvPr>
            <p:ph type="body" sz="quarter" idx="13"/>
          </p:nvPr>
        </p:nvSpPr>
        <p:spPr/>
        <p:txBody>
          <a:bodyPr/>
          <a:lstStyle/>
          <a:p>
            <a:r>
              <a:rPr lang="fr-FR" dirty="0" smtClean="0"/>
              <a:t>81</a:t>
            </a:r>
            <a:endParaRPr lang="fr-FR" dirty="0"/>
          </a:p>
        </p:txBody>
      </p:sp>
      <p:pic>
        <p:nvPicPr>
          <p:cNvPr id="4" name="Picture 3" descr="Capture d’écran 2015-10-03 à 22.25.17.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1600" y="2060848"/>
            <a:ext cx="6516216" cy="4410977"/>
          </a:xfrm>
          <a:prstGeom prst="rect">
            <a:avLst/>
          </a:prstGeom>
        </p:spPr>
      </p:pic>
    </p:spTree>
    <p:extLst>
      <p:ext uri="{BB962C8B-B14F-4D97-AF65-F5344CB8AC3E}">
        <p14:creationId xmlns:p14="http://schemas.microsoft.com/office/powerpoint/2010/main" val="64382249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sons et vidéos sont déclenchés par l'utilisateur.</a:t>
            </a:r>
          </a:p>
        </p:txBody>
      </p:sp>
      <p:sp>
        <p:nvSpPr>
          <p:cNvPr id="3" name="Text Placeholder 2"/>
          <p:cNvSpPr>
            <a:spLocks noGrp="1"/>
          </p:cNvSpPr>
          <p:nvPr>
            <p:ph type="body" sz="quarter" idx="13"/>
          </p:nvPr>
        </p:nvSpPr>
        <p:spPr/>
        <p:txBody>
          <a:bodyPr/>
          <a:lstStyle/>
          <a:p>
            <a:r>
              <a:rPr lang="fr-FR" dirty="0" smtClean="0"/>
              <a:t>82</a:t>
            </a:r>
            <a:endParaRPr lang="fr-FR" dirty="0"/>
          </a:p>
        </p:txBody>
      </p:sp>
      <p:sp>
        <p:nvSpPr>
          <p:cNvPr id="6" name="Rectangle 5"/>
          <p:cNvSpPr/>
          <p:nvPr/>
        </p:nvSpPr>
        <p:spPr>
          <a:xfrm>
            <a:off x="755576" y="2420888"/>
            <a:ext cx="7128792" cy="1726451"/>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en-US" sz="4400" dirty="0" err="1" smtClean="0"/>
              <a:t>Sinon</a:t>
            </a:r>
            <a:r>
              <a:rPr lang="en-US" sz="4400" dirty="0" smtClean="0"/>
              <a:t>, </a:t>
            </a:r>
            <a:r>
              <a:rPr lang="en-US" sz="4400" dirty="0" err="1" smtClean="0"/>
              <a:t>c’est</a:t>
            </a:r>
            <a:r>
              <a:rPr lang="en-US" sz="4400" dirty="0" smtClean="0"/>
              <a:t> </a:t>
            </a:r>
            <a:r>
              <a:rPr lang="en-US" sz="4400" dirty="0" err="1" smtClean="0"/>
              <a:t>vite</a:t>
            </a:r>
            <a:r>
              <a:rPr lang="en-US" sz="4400" dirty="0" smtClean="0"/>
              <a:t> </a:t>
            </a:r>
            <a:r>
              <a:rPr lang="en-US" sz="4400" dirty="0" err="1" smtClean="0"/>
              <a:t>désagréable</a:t>
            </a:r>
            <a:endParaRPr lang="fr-FR" sz="4400" dirty="0"/>
          </a:p>
        </p:txBody>
      </p:sp>
    </p:spTree>
    <p:extLst>
      <p:ext uri="{BB962C8B-B14F-4D97-AF65-F5344CB8AC3E}">
        <p14:creationId xmlns:p14="http://schemas.microsoft.com/office/powerpoint/2010/main" val="12664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par>
                          <p:cTn id="10" fill="hold">
                            <p:stCondLst>
                              <p:cond delay="1000"/>
                            </p:stCondLst>
                            <p:childTnLst>
                              <p:par>
                                <p:cTn id="11" presetID="32" presetClass="emph" presetSubtype="0" fill="hold" grpId="1" nodeType="afterEffect">
                                  <p:stCondLst>
                                    <p:cond delay="0"/>
                                  </p:stCondLst>
                                  <p:childTnLst>
                                    <p:animRot by="120000">
                                      <p:cBhvr>
                                        <p:cTn id="12" dur="100" fill="hold">
                                          <p:stCondLst>
                                            <p:cond delay="0"/>
                                          </p:stCondLst>
                                        </p:cTn>
                                        <p:tgtEl>
                                          <p:spTgt spid="6"/>
                                        </p:tgtEl>
                                        <p:attrNameLst>
                                          <p:attrName>r</p:attrName>
                                        </p:attrNameLst>
                                      </p:cBhvr>
                                    </p:animRot>
                                    <p:animRot by="-240000">
                                      <p:cBhvr>
                                        <p:cTn id="13" dur="200" fill="hold">
                                          <p:stCondLst>
                                            <p:cond delay="200"/>
                                          </p:stCondLst>
                                        </p:cTn>
                                        <p:tgtEl>
                                          <p:spTgt spid="6"/>
                                        </p:tgtEl>
                                        <p:attrNameLst>
                                          <p:attrName>r</p:attrName>
                                        </p:attrNameLst>
                                      </p:cBhvr>
                                    </p:animRot>
                                    <p:animRot by="240000">
                                      <p:cBhvr>
                                        <p:cTn id="14" dur="200" fill="hold">
                                          <p:stCondLst>
                                            <p:cond delay="400"/>
                                          </p:stCondLst>
                                        </p:cTn>
                                        <p:tgtEl>
                                          <p:spTgt spid="6"/>
                                        </p:tgtEl>
                                        <p:attrNameLst>
                                          <p:attrName>r</p:attrName>
                                        </p:attrNameLst>
                                      </p:cBhvr>
                                    </p:animRot>
                                    <p:animRot by="-240000">
                                      <p:cBhvr>
                                        <p:cTn id="15" dur="200" fill="hold">
                                          <p:stCondLst>
                                            <p:cond delay="600"/>
                                          </p:stCondLst>
                                        </p:cTn>
                                        <p:tgtEl>
                                          <p:spTgt spid="6"/>
                                        </p:tgtEl>
                                        <p:attrNameLst>
                                          <p:attrName>r</p:attrName>
                                        </p:attrNameLst>
                                      </p:cBhvr>
                                    </p:animRot>
                                    <p:animRot by="120000">
                                      <p:cBhvr>
                                        <p:cTn id="16" dur="200" fill="hold">
                                          <p:stCondLst>
                                            <p:cond delay="800"/>
                                          </p:stCondLst>
                                        </p:cTn>
                                        <p:tgtEl>
                                          <p:spTgt spid="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2" nodeType="clickEffect">
                                  <p:stCondLst>
                                    <p:cond delay="0"/>
                                  </p:stCondLst>
                                  <p:childTnLst>
                                    <p:animEffect transition="out" filter="dissolv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 texte des documents PDF internes est sélectionnable.</a:t>
            </a:r>
            <a:br>
              <a:rPr lang="fr-FR" dirty="0"/>
            </a:br>
            <a:endParaRPr lang="fr-FR" dirty="0"/>
          </a:p>
        </p:txBody>
      </p:sp>
      <p:sp>
        <p:nvSpPr>
          <p:cNvPr id="3" name="Text Placeholder 2"/>
          <p:cNvSpPr>
            <a:spLocks noGrp="1"/>
          </p:cNvSpPr>
          <p:nvPr>
            <p:ph type="body" sz="quarter" idx="13"/>
          </p:nvPr>
        </p:nvSpPr>
        <p:spPr/>
        <p:txBody>
          <a:bodyPr/>
          <a:lstStyle/>
          <a:p>
            <a:r>
              <a:rPr lang="fr-FR" dirty="0" smtClean="0"/>
              <a:t>83</a:t>
            </a:r>
            <a:endParaRPr lang="fr-FR" dirty="0"/>
          </a:p>
        </p:txBody>
      </p:sp>
      <p:pic>
        <p:nvPicPr>
          <p:cNvPr id="4" name="Picture 3" descr="Capture d’écran 2015-10-03 à 22.05.17.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9592" y="2636912"/>
            <a:ext cx="7415808" cy="2751343"/>
          </a:xfrm>
          <a:prstGeom prst="rect">
            <a:avLst/>
          </a:prstGeom>
        </p:spPr>
      </p:pic>
      <p:sp>
        <p:nvSpPr>
          <p:cNvPr id="5" name="Rectangle 4"/>
          <p:cNvSpPr/>
          <p:nvPr/>
        </p:nvSpPr>
        <p:spPr>
          <a:xfrm>
            <a:off x="971600" y="3645024"/>
            <a:ext cx="2088232" cy="50405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205520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Chaque contenu audio et vidéo est accompagné de sa transcription textuelle.</a:t>
            </a:r>
            <a:br>
              <a:rPr lang="fr-FR" dirty="0"/>
            </a:br>
            <a:endParaRPr lang="fr-FR" dirty="0"/>
          </a:p>
        </p:txBody>
      </p:sp>
      <p:sp>
        <p:nvSpPr>
          <p:cNvPr id="3" name="Text Placeholder 2"/>
          <p:cNvSpPr>
            <a:spLocks noGrp="1"/>
          </p:cNvSpPr>
          <p:nvPr>
            <p:ph type="body" sz="quarter" idx="13"/>
          </p:nvPr>
        </p:nvSpPr>
        <p:spPr/>
        <p:txBody>
          <a:bodyPr/>
          <a:lstStyle/>
          <a:p>
            <a:r>
              <a:rPr lang="fr-FR" dirty="0" smtClean="0"/>
              <a:t>7</a:t>
            </a:r>
            <a:endParaRPr lang="fr-FR" dirty="0"/>
          </a:p>
        </p:txBody>
      </p:sp>
      <p:pic>
        <p:nvPicPr>
          <p:cNvPr id="5" name="Picture 4" descr="Capture d’écran 2015-10-03 à 17.39.19.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1519" y="2852936"/>
            <a:ext cx="4860145" cy="2776915"/>
          </a:xfrm>
          <a:prstGeom prst="rect">
            <a:avLst/>
          </a:prstGeom>
        </p:spPr>
      </p:pic>
      <p:pic>
        <p:nvPicPr>
          <p:cNvPr id="4" name="Picture 3" descr="Capture d’écran 2015-10-03 à 17.39.19.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283968" y="3933056"/>
            <a:ext cx="4525109" cy="2592288"/>
          </a:xfrm>
          <a:prstGeom prst="rect">
            <a:avLst/>
          </a:prstGeom>
        </p:spPr>
      </p:pic>
    </p:spTree>
    <p:extLst>
      <p:ext uri="{BB962C8B-B14F-4D97-AF65-F5344CB8AC3E}">
        <p14:creationId xmlns:p14="http://schemas.microsoft.com/office/powerpoint/2010/main" val="33158593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Les documents PDF internes sont </a:t>
            </a:r>
            <a:r>
              <a:rPr lang="fr-FR" dirty="0" smtClean="0"/>
              <a:t>dotés d’une structure de titres</a:t>
            </a:r>
            <a:r>
              <a:rPr lang="fr-FR" dirty="0"/>
              <a:t/>
            </a:r>
            <a:br>
              <a:rPr lang="fr-FR" dirty="0"/>
            </a:br>
            <a:endParaRPr lang="fr-FR" dirty="0"/>
          </a:p>
        </p:txBody>
      </p:sp>
      <p:sp>
        <p:nvSpPr>
          <p:cNvPr id="3" name="Text Placeholder 2"/>
          <p:cNvSpPr>
            <a:spLocks noGrp="1"/>
          </p:cNvSpPr>
          <p:nvPr>
            <p:ph type="body" sz="quarter" idx="13"/>
          </p:nvPr>
        </p:nvSpPr>
        <p:spPr/>
        <p:txBody>
          <a:bodyPr/>
          <a:lstStyle/>
          <a:p>
            <a:r>
              <a:rPr lang="fr-FR" dirty="0" smtClean="0"/>
              <a:t>84</a:t>
            </a:r>
            <a:endParaRPr lang="fr-FR" dirty="0"/>
          </a:p>
        </p:txBody>
      </p:sp>
      <p:pic>
        <p:nvPicPr>
          <p:cNvPr id="4" name="Picture 3" descr="Capture d’écran 2015-10-03 à 22.23.49.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7624" y="2420888"/>
            <a:ext cx="6732240" cy="3687028"/>
          </a:xfrm>
          <a:prstGeom prst="rect">
            <a:avLst/>
          </a:prstGeom>
        </p:spPr>
      </p:pic>
    </p:spTree>
    <p:extLst>
      <p:ext uri="{BB962C8B-B14F-4D97-AF65-F5344CB8AC3E}">
        <p14:creationId xmlns:p14="http://schemas.microsoft.com/office/powerpoint/2010/main" val="154904685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immihelp.com/nri/indianpassport/images/registra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t="14309" b="17516"/>
          <a:stretch/>
        </p:blipFill>
        <p:spPr bwMode="auto">
          <a:xfrm>
            <a:off x="0" y="476672"/>
            <a:ext cx="9144000" cy="638132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ctrTitle"/>
          </p:nvPr>
        </p:nvSpPr>
        <p:spPr/>
        <p:txBody>
          <a:bodyPr/>
          <a:lstStyle/>
          <a:p>
            <a:r>
              <a:rPr lang="fr-FR" dirty="0" smtClean="0"/>
              <a:t>Formulaires</a:t>
            </a:r>
            <a:endParaRPr lang="fr-FR" dirty="0"/>
          </a:p>
        </p:txBody>
      </p:sp>
      <p:sp>
        <p:nvSpPr>
          <p:cNvPr id="5" name="Rectangle 4"/>
          <p:cNvSpPr/>
          <p:nvPr/>
        </p:nvSpPr>
        <p:spPr>
          <a:xfrm>
            <a:off x="0" y="0"/>
            <a:ext cx="9144000" cy="4766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Formation Qualité</a:t>
            </a:r>
            <a:endParaRPr lang="fr-FR" dirty="0"/>
          </a:p>
        </p:txBody>
      </p:sp>
    </p:spTree>
    <p:extLst>
      <p:ext uri="{BB962C8B-B14F-4D97-AF65-F5344CB8AC3E}">
        <p14:creationId xmlns:p14="http://schemas.microsoft.com/office/powerpoint/2010/main" val="13019591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Chaque champ de formulaire est associé dans le code source à une étiquette qui lui est propre.</a:t>
            </a:r>
            <a:br>
              <a:rPr lang="fr-FR" dirty="0"/>
            </a:br>
            <a:endParaRPr lang="fr-FR" dirty="0"/>
          </a:p>
        </p:txBody>
      </p:sp>
      <p:sp>
        <p:nvSpPr>
          <p:cNvPr id="3" name="Text Placeholder 2"/>
          <p:cNvSpPr>
            <a:spLocks noGrp="1"/>
          </p:cNvSpPr>
          <p:nvPr>
            <p:ph type="body" sz="quarter" idx="13"/>
          </p:nvPr>
        </p:nvSpPr>
        <p:spPr/>
        <p:txBody>
          <a:bodyPr/>
          <a:lstStyle/>
          <a:p>
            <a:r>
              <a:rPr lang="fr-FR" dirty="0" smtClean="0"/>
              <a:t>85</a:t>
            </a:r>
            <a:endParaRPr lang="fr-FR" dirty="0"/>
          </a:p>
        </p:txBody>
      </p:sp>
      <p:sp>
        <p:nvSpPr>
          <p:cNvPr id="4" name="Rectangle 3"/>
          <p:cNvSpPr/>
          <p:nvPr/>
        </p:nvSpPr>
        <p:spPr>
          <a:xfrm>
            <a:off x="683568" y="2967335"/>
            <a:ext cx="7848872" cy="3341985"/>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2800" dirty="0">
                <a:solidFill>
                  <a:schemeClr val="dk1"/>
                </a:solidFill>
              </a:rPr>
              <a:t>&lt;</a:t>
            </a:r>
            <a:r>
              <a:rPr lang="fr-FR" sz="2800" dirty="0">
                <a:solidFill>
                  <a:srgbClr val="00B050"/>
                </a:solidFill>
              </a:rPr>
              <a:t>label</a:t>
            </a:r>
            <a:r>
              <a:rPr lang="fr-FR" sz="2800" dirty="0">
                <a:solidFill>
                  <a:srgbClr val="FF0000"/>
                </a:solidFill>
              </a:rPr>
              <a:t> for</a:t>
            </a:r>
            <a:r>
              <a:rPr lang="fr-FR" sz="2800" dirty="0">
                <a:solidFill>
                  <a:schemeClr val="dk1"/>
                </a:solidFill>
              </a:rPr>
              <a:t>="</a:t>
            </a:r>
            <a:r>
              <a:rPr lang="fr-FR" sz="2800" dirty="0">
                <a:solidFill>
                  <a:srgbClr val="FF0000"/>
                </a:solidFill>
              </a:rPr>
              <a:t>love</a:t>
            </a:r>
            <a:r>
              <a:rPr lang="fr-FR" sz="2800" dirty="0">
                <a:solidFill>
                  <a:schemeClr val="dk1"/>
                </a:solidFill>
              </a:rPr>
              <a:t>"&gt;Nom de famille :&lt;/label&gt;</a:t>
            </a:r>
          </a:p>
          <a:p>
            <a:pPr algn="ctr"/>
            <a:endParaRPr lang="fr-FR" sz="2800" dirty="0" smtClean="0">
              <a:solidFill>
                <a:schemeClr val="dk1"/>
              </a:solidFill>
            </a:endParaRPr>
          </a:p>
          <a:p>
            <a:pPr algn="ctr"/>
            <a:endParaRPr lang="fr-FR" sz="2800" dirty="0"/>
          </a:p>
          <a:p>
            <a:pPr algn="ctr"/>
            <a:endParaRPr lang="fr-FR" sz="2800" dirty="0">
              <a:solidFill>
                <a:schemeClr val="dk1"/>
              </a:solidFill>
            </a:endParaRPr>
          </a:p>
          <a:p>
            <a:pPr algn="ctr"/>
            <a:r>
              <a:rPr lang="fr-FR" sz="2800" dirty="0">
                <a:solidFill>
                  <a:schemeClr val="dk1"/>
                </a:solidFill>
              </a:rPr>
              <a:t>&lt;</a:t>
            </a:r>
            <a:r>
              <a:rPr lang="fr-FR" sz="2800" dirty="0">
                <a:solidFill>
                  <a:srgbClr val="00B050"/>
                </a:solidFill>
              </a:rPr>
              <a:t>input</a:t>
            </a:r>
            <a:r>
              <a:rPr lang="fr-FR" sz="2800" dirty="0">
                <a:solidFill>
                  <a:srgbClr val="FF0000"/>
                </a:solidFill>
              </a:rPr>
              <a:t> id</a:t>
            </a:r>
            <a:r>
              <a:rPr lang="fr-FR" sz="2800" dirty="0">
                <a:solidFill>
                  <a:schemeClr val="dk1"/>
                </a:solidFill>
              </a:rPr>
              <a:t>="</a:t>
            </a:r>
            <a:r>
              <a:rPr lang="fr-FR" sz="2800" dirty="0">
                <a:solidFill>
                  <a:srgbClr val="FF0000"/>
                </a:solidFill>
              </a:rPr>
              <a:t>love</a:t>
            </a:r>
            <a:r>
              <a:rPr lang="fr-FR" sz="2800" dirty="0">
                <a:solidFill>
                  <a:schemeClr val="dk1"/>
                </a:solidFill>
              </a:rPr>
              <a:t>" type="</a:t>
            </a:r>
            <a:r>
              <a:rPr lang="fr-FR" sz="2800" dirty="0" err="1">
                <a:solidFill>
                  <a:schemeClr val="dk1"/>
                </a:solidFill>
              </a:rPr>
              <a:t>text</a:t>
            </a:r>
            <a:r>
              <a:rPr lang="fr-FR" sz="2800" dirty="0">
                <a:solidFill>
                  <a:schemeClr val="dk1"/>
                </a:solidFill>
              </a:rPr>
              <a:t>" </a:t>
            </a:r>
            <a:r>
              <a:rPr lang="fr-FR" sz="2800" dirty="0" err="1">
                <a:solidFill>
                  <a:schemeClr val="dk1"/>
                </a:solidFill>
              </a:rPr>
              <a:t>name</a:t>
            </a:r>
            <a:r>
              <a:rPr lang="fr-FR" sz="2800" dirty="0">
                <a:solidFill>
                  <a:schemeClr val="dk1"/>
                </a:solidFill>
              </a:rPr>
              <a:t>="</a:t>
            </a:r>
            <a:r>
              <a:rPr lang="fr-FR" sz="2800" dirty="0" smtClean="0">
                <a:solidFill>
                  <a:schemeClr val="dk1"/>
                </a:solidFill>
              </a:rPr>
              <a:t>nom"&gt;</a:t>
            </a:r>
            <a:endParaRPr lang="fr-FR" sz="2800" dirty="0">
              <a:solidFill>
                <a:schemeClr val="dk1"/>
              </a:solidFill>
            </a:endParaRPr>
          </a:p>
        </p:txBody>
      </p:sp>
      <p:sp>
        <p:nvSpPr>
          <p:cNvPr id="5" name="Heart 4"/>
          <p:cNvSpPr/>
          <p:nvPr/>
        </p:nvSpPr>
        <p:spPr>
          <a:xfrm>
            <a:off x="3923928" y="4221088"/>
            <a:ext cx="1152128" cy="936104"/>
          </a:xfrm>
          <a:prstGeom prst="heart">
            <a:avLst/>
          </a:prstGeom>
          <a:solidFill>
            <a:srgbClr val="E23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3527105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informations complétant l'étiquette d'un champ sont associées à celui-ci dans le code-source</a:t>
            </a:r>
          </a:p>
        </p:txBody>
      </p:sp>
      <p:sp>
        <p:nvSpPr>
          <p:cNvPr id="3" name="Espace réservé du texte 2"/>
          <p:cNvSpPr>
            <a:spLocks noGrp="1"/>
          </p:cNvSpPr>
          <p:nvPr>
            <p:ph type="body" sz="quarter" idx="13"/>
          </p:nvPr>
        </p:nvSpPr>
        <p:spPr/>
        <p:txBody>
          <a:bodyPr/>
          <a:lstStyle/>
          <a:p>
            <a:r>
              <a:rPr lang="fr-FR" dirty="0" smtClean="0"/>
              <a:t>86</a:t>
            </a:r>
            <a:endParaRPr lang="fr-FR" dirty="0"/>
          </a:p>
        </p:txBody>
      </p:sp>
      <p:sp>
        <p:nvSpPr>
          <p:cNvPr id="4" name="Rectangle 3"/>
          <p:cNvSpPr/>
          <p:nvPr/>
        </p:nvSpPr>
        <p:spPr>
          <a:xfrm>
            <a:off x="683568" y="3573016"/>
            <a:ext cx="7848872" cy="1656184"/>
          </a:xfrm>
          <a:prstGeom prst="rect">
            <a:avLst/>
          </a:prstGeom>
        </p:spPr>
        <p:style>
          <a:lnRef idx="2">
            <a:schemeClr val="accent3"/>
          </a:lnRef>
          <a:fillRef idx="1">
            <a:schemeClr val="lt1"/>
          </a:fillRef>
          <a:effectRef idx="0">
            <a:schemeClr val="accent3"/>
          </a:effectRef>
          <a:fontRef idx="minor">
            <a:schemeClr val="dk1"/>
          </a:fontRef>
        </p:style>
        <p:txBody>
          <a:bodyPr wrap="square" anchor="ctr" anchorCtr="0">
            <a:noAutofit/>
          </a:bodyPr>
          <a:lstStyle/>
          <a:p>
            <a:pPr algn="ctr"/>
            <a:r>
              <a:rPr lang="fr-FR" sz="3200" dirty="0" smtClean="0">
                <a:solidFill>
                  <a:schemeClr val="dk1"/>
                </a:solidFill>
              </a:rPr>
              <a:t>I 		</a:t>
            </a:r>
            <a:r>
              <a:rPr lang="fr-FR" sz="3200" dirty="0" smtClean="0"/>
              <a:t>ARIA &amp; &lt;</a:t>
            </a:r>
            <a:r>
              <a:rPr lang="fr-FR" sz="3200" dirty="0" err="1" smtClean="0"/>
              <a:t>fieldset</a:t>
            </a:r>
            <a:r>
              <a:rPr lang="fr-FR" sz="3200" dirty="0" smtClean="0"/>
              <a:t>&gt;</a:t>
            </a:r>
            <a:endParaRPr lang="fr-FR" sz="3200" dirty="0">
              <a:solidFill>
                <a:schemeClr val="dk1"/>
              </a:solidFill>
            </a:endParaRPr>
          </a:p>
        </p:txBody>
      </p:sp>
      <p:sp>
        <p:nvSpPr>
          <p:cNvPr id="5" name="Heart 4"/>
          <p:cNvSpPr/>
          <p:nvPr/>
        </p:nvSpPr>
        <p:spPr>
          <a:xfrm>
            <a:off x="2555776" y="3933056"/>
            <a:ext cx="1152128" cy="936104"/>
          </a:xfrm>
          <a:prstGeom prst="heart">
            <a:avLst/>
          </a:prstGeom>
          <a:solidFill>
            <a:srgbClr val="E23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511938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L'étiquette de chaque champ de formulaire indique si la saisie est obligatoire.</a:t>
            </a:r>
            <a:br>
              <a:rPr lang="fr-FR" dirty="0"/>
            </a:br>
            <a:endParaRPr lang="fr-FR" dirty="0"/>
          </a:p>
        </p:txBody>
      </p:sp>
      <p:sp>
        <p:nvSpPr>
          <p:cNvPr id="3" name="Text Placeholder 2"/>
          <p:cNvSpPr>
            <a:spLocks noGrp="1"/>
          </p:cNvSpPr>
          <p:nvPr>
            <p:ph type="body" sz="quarter" idx="13"/>
          </p:nvPr>
        </p:nvSpPr>
        <p:spPr/>
        <p:txBody>
          <a:bodyPr/>
          <a:lstStyle/>
          <a:p>
            <a:r>
              <a:rPr lang="fr-FR" dirty="0" smtClean="0"/>
              <a:t>87</a:t>
            </a:r>
            <a:endParaRPr lang="fr-FR" dirty="0"/>
          </a:p>
        </p:txBody>
      </p:sp>
      <p:pic>
        <p:nvPicPr>
          <p:cNvPr id="5" name="Picture 4" descr="Capture d’écran 2015-10-03 à 22.42.18.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79712" y="2276872"/>
            <a:ext cx="5142872" cy="4191589"/>
          </a:xfrm>
          <a:prstGeom prst="rect">
            <a:avLst/>
          </a:prstGeom>
        </p:spPr>
      </p:pic>
    </p:spTree>
    <p:extLst>
      <p:ext uri="{BB962C8B-B14F-4D97-AF65-F5344CB8AC3E}">
        <p14:creationId xmlns:p14="http://schemas.microsoft.com/office/powerpoint/2010/main" val="287259635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L'étiquette de chaque champ de formulaire indique, le cas échéant, quel format de saisie doit être respecté.</a:t>
            </a:r>
            <a:br>
              <a:rPr lang="fr-FR" dirty="0"/>
            </a:br>
            <a:endParaRPr lang="fr-FR" dirty="0"/>
          </a:p>
        </p:txBody>
      </p:sp>
      <p:sp>
        <p:nvSpPr>
          <p:cNvPr id="3" name="Text Placeholder 2"/>
          <p:cNvSpPr>
            <a:spLocks noGrp="1"/>
          </p:cNvSpPr>
          <p:nvPr>
            <p:ph type="body" sz="quarter" idx="13"/>
          </p:nvPr>
        </p:nvSpPr>
        <p:spPr/>
        <p:txBody>
          <a:bodyPr/>
          <a:lstStyle/>
          <a:p>
            <a:r>
              <a:rPr lang="fr-FR" dirty="0" smtClean="0"/>
              <a:t>88</a:t>
            </a:r>
            <a:endParaRPr lang="fr-FR" dirty="0"/>
          </a:p>
        </p:txBody>
      </p:sp>
      <p:pic>
        <p:nvPicPr>
          <p:cNvPr id="4" name="Picture 3" descr="Capture d’écran 2015-10-03 à 22.57.28.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1720" y="3284984"/>
            <a:ext cx="4584700" cy="2527300"/>
          </a:xfrm>
          <a:prstGeom prst="rect">
            <a:avLst/>
          </a:prstGeom>
        </p:spPr>
      </p:pic>
    </p:spTree>
    <p:extLst>
      <p:ext uri="{BB962C8B-B14F-4D97-AF65-F5344CB8AC3E}">
        <p14:creationId xmlns:p14="http://schemas.microsoft.com/office/powerpoint/2010/main" val="244897347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L'utilisateur est averti lorsqu'une saisie est sensible à la casse.</a:t>
            </a:r>
            <a:br>
              <a:rPr lang="fr-FR" dirty="0"/>
            </a:br>
            <a:endParaRPr lang="fr-FR" dirty="0"/>
          </a:p>
        </p:txBody>
      </p:sp>
      <p:sp>
        <p:nvSpPr>
          <p:cNvPr id="3" name="Text Placeholder 2"/>
          <p:cNvSpPr>
            <a:spLocks noGrp="1"/>
          </p:cNvSpPr>
          <p:nvPr>
            <p:ph type="body" sz="quarter" idx="13"/>
          </p:nvPr>
        </p:nvSpPr>
        <p:spPr/>
        <p:txBody>
          <a:bodyPr/>
          <a:lstStyle/>
          <a:p>
            <a:r>
              <a:rPr lang="fr-FR" dirty="0" smtClean="0"/>
              <a:t>89</a:t>
            </a:r>
            <a:endParaRPr lang="fr-FR" dirty="0"/>
          </a:p>
        </p:txBody>
      </p:sp>
    </p:spTree>
    <p:extLst>
      <p:ext uri="{BB962C8B-B14F-4D97-AF65-F5344CB8AC3E}">
        <p14:creationId xmlns:p14="http://schemas.microsoft.com/office/powerpoint/2010/main" val="260411534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création d'un mot de passe par l'utilisateur </a:t>
            </a:r>
            <a:r>
              <a:rPr lang="fr-FR" dirty="0" smtClean="0"/>
              <a:t>fait l’objet d’un mécanisme de prévention des erreurs de saisie</a:t>
            </a:r>
            <a:endParaRPr lang="fr-FR" dirty="0"/>
          </a:p>
        </p:txBody>
      </p:sp>
      <p:sp>
        <p:nvSpPr>
          <p:cNvPr id="3" name="Text Placeholder 2"/>
          <p:cNvSpPr>
            <a:spLocks noGrp="1"/>
          </p:cNvSpPr>
          <p:nvPr>
            <p:ph type="body" sz="quarter" idx="13"/>
          </p:nvPr>
        </p:nvSpPr>
        <p:spPr/>
        <p:txBody>
          <a:bodyPr/>
          <a:lstStyle/>
          <a:p>
            <a:r>
              <a:rPr lang="fr-FR" dirty="0" smtClean="0"/>
              <a:t>90</a:t>
            </a:r>
            <a:endParaRPr lang="fr-FR"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3140968"/>
            <a:ext cx="3390900"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585602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caractères saisis dans un champ de mot de passe peuvent être affichés en clair</a:t>
            </a:r>
          </a:p>
        </p:txBody>
      </p:sp>
      <p:sp>
        <p:nvSpPr>
          <p:cNvPr id="3" name="Espace réservé du texte 2"/>
          <p:cNvSpPr>
            <a:spLocks noGrp="1"/>
          </p:cNvSpPr>
          <p:nvPr>
            <p:ph type="body" sz="quarter" idx="13"/>
          </p:nvPr>
        </p:nvSpPr>
        <p:spPr/>
        <p:txBody>
          <a:bodyPr/>
          <a:lstStyle/>
          <a:p>
            <a:r>
              <a:rPr lang="fr-FR" dirty="0" smtClean="0"/>
              <a:t>91</a:t>
            </a:r>
            <a:endParaRPr lang="fr-FR" dirty="0"/>
          </a:p>
        </p:txBody>
      </p:sp>
      <p:pic>
        <p:nvPicPr>
          <p:cNvPr id="8196" name="Picture 4" descr="LinkedIn, Adobe, and Twitter  Show Password"/>
          <p:cNvPicPr>
            <a:picLocks noChangeAspect="1" noChangeArrowheads="1"/>
          </p:cNvPicPr>
          <p:nvPr/>
        </p:nvPicPr>
        <p:blipFill rotWithShape="1">
          <a:blip r:embed="rId2">
            <a:extLst>
              <a:ext uri="{28A0092B-C50C-407E-A947-70E740481C1C}">
                <a14:useLocalDpi xmlns:a14="http://schemas.microsoft.com/office/drawing/2010/main" val="0"/>
              </a:ext>
            </a:extLst>
          </a:blip>
          <a:srcRect t="70162"/>
          <a:stretch/>
        </p:blipFill>
        <p:spPr bwMode="auto">
          <a:xfrm>
            <a:off x="385986" y="2636912"/>
            <a:ext cx="8382000" cy="31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79550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La création d'un mot de passe par l'utilisateur est validée par une double saisie.</a:t>
            </a:r>
            <a:br>
              <a:rPr lang="fr-FR" dirty="0"/>
            </a:br>
            <a:endParaRPr lang="fr-FR" dirty="0"/>
          </a:p>
        </p:txBody>
      </p:sp>
      <p:sp>
        <p:nvSpPr>
          <p:cNvPr id="3" name="Text Placeholder 2"/>
          <p:cNvSpPr>
            <a:spLocks noGrp="1"/>
          </p:cNvSpPr>
          <p:nvPr>
            <p:ph type="body" sz="quarter" idx="13"/>
          </p:nvPr>
        </p:nvSpPr>
        <p:spPr/>
        <p:txBody>
          <a:bodyPr/>
          <a:lstStyle/>
          <a:p>
            <a:r>
              <a:rPr lang="fr-FR" dirty="0" smtClean="0"/>
              <a:t>92</a:t>
            </a:r>
            <a:endParaRPr lang="fr-FR" dirty="0"/>
          </a:p>
        </p:txBody>
      </p:sp>
      <p:pic>
        <p:nvPicPr>
          <p:cNvPr id="4" name="Picture 3" descr="Capture d’écran 2015-10-03 à 22.44.5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1720" y="2132856"/>
            <a:ext cx="3952008" cy="4077072"/>
          </a:xfrm>
          <a:prstGeom prst="rect">
            <a:avLst/>
          </a:prstGeom>
        </p:spPr>
      </p:pic>
    </p:spTree>
    <p:extLst>
      <p:ext uri="{BB962C8B-B14F-4D97-AF65-F5344CB8AC3E}">
        <p14:creationId xmlns:p14="http://schemas.microsoft.com/office/powerpoint/2010/main" val="152444806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4809</TotalTime>
  <Words>9237</Words>
  <Application>Microsoft Office PowerPoint</Application>
  <PresentationFormat>Affichage à l'écran (4:3)</PresentationFormat>
  <Paragraphs>1211</Paragraphs>
  <Slides>239</Slides>
  <Notes>175</Notes>
  <HiddenSlides>0</HiddenSlides>
  <MMClips>0</MMClips>
  <ScaleCrop>false</ScaleCrop>
  <HeadingPairs>
    <vt:vector size="4" baseType="variant">
      <vt:variant>
        <vt:lpstr>Thème</vt:lpstr>
      </vt:variant>
      <vt:variant>
        <vt:i4>1</vt:i4>
      </vt:variant>
      <vt:variant>
        <vt:lpstr>Titres des diapositives</vt:lpstr>
      </vt:variant>
      <vt:variant>
        <vt:i4>239</vt:i4>
      </vt:variant>
    </vt:vector>
  </HeadingPairs>
  <TitlesOfParts>
    <vt:vector size="240" baseType="lpstr">
      <vt:lpstr>Thème Office</vt:lpstr>
      <vt:lpstr>226 bonnes pratiques  par le menu</vt:lpstr>
      <vt:lpstr>Alternatives</vt:lpstr>
      <vt:lpstr>Chaque image décorative est dotée d'une alternative textuelle appropriée.</vt:lpstr>
      <vt:lpstr>Chaque image-lien est dotée d’une alternative textuelle appropriée</vt:lpstr>
      <vt:lpstr>Chaque image porteuse d’information est dotée d’une alternative textuelle appropriée</vt:lpstr>
      <vt:lpstr>Les objets inclus sont dotés d'une alternative appropriée.</vt:lpstr>
      <vt:lpstr>Les contenus générés via des styles sont dotés d’une alternative appropriée</vt:lpstr>
      <vt:lpstr>Les pictogrammes typographiques sont dotés d’une alternative appropriée</vt:lpstr>
      <vt:lpstr>Chaque contenu audio et vidéo est accompagné de sa transcription textuelle. </vt:lpstr>
      <vt:lpstr>L'information n'est pas véhiculée uniquement par la couleur.</vt:lpstr>
      <vt:lpstr>Les captchas audio peuvent être réécoutés à volonté.</vt:lpstr>
      <vt:lpstr>Les captchas sont accompagnés d'une solution alternative d'accès.</vt:lpstr>
      <vt:lpstr>Code</vt:lpstr>
      <vt:lpstr>Le code source de chaque page débute par une déclaration de type de document (doctype ou DTD) dont la syntaxe est conforme à celles recommandées par le W3C.</vt:lpstr>
      <vt:lpstr>Chaque identifiant HTML n'est utilisé qu'une seule fois par page</vt:lpstr>
      <vt:lpstr>Le contenu de chaque page est organisé selon une structure de titres et sous-titres hiérarchisée.</vt:lpstr>
      <vt:lpstr>Le site n'impose pas de redirection ou de rafraîchissement automatique côté client.</vt:lpstr>
      <vt:lpstr>Les dates sont présentées dans des formats explicites </vt:lpstr>
      <vt:lpstr>L'emplacement des blocs de navigation est cohérent dans le code source de toutes les pages. </vt:lpstr>
      <vt:lpstr>Le codage de caractères utilisé est UTF-8.</vt:lpstr>
      <vt:lpstr>Le code source de chaque page contient une métadonnée qui définit le jeu de caractères.</vt:lpstr>
      <vt:lpstr>Un contenu qui doit être restitué dans un lecteur d'écran ne lui est pas dissimulé. </vt:lpstr>
      <vt:lpstr>Le contenu et le sens de chaque page ne sont pas altérés lorsque les styles sont désactivés. </vt:lpstr>
      <vt:lpstr>Les éléments visuellement présentés sous forme de liste sont balisés de façon appropriée dans le code source.</vt:lpstr>
      <vt:lpstr>Les textes pouvant être mis en forme via des styles ne sont pas remplacés par des images. </vt:lpstr>
      <vt:lpstr>La première occurrence d'une abréviation ou d'un acronyme dans le corps de chaque page donne accès à sa signification.</vt:lpstr>
      <vt:lpstr>Le code source de chaque page ne contient pas d'éléments détournés à des fins de présentation </vt:lpstr>
      <vt:lpstr>Le code source de chaque page ne contient pas d'éléments ou d'attributs de présentation. </vt:lpstr>
      <vt:lpstr>Contact</vt:lpstr>
      <vt:lpstr>Le site propose au moins un moyen de contact.</vt:lpstr>
      <vt:lpstr>Le site propose au moins deux moyens de contact.</vt:lpstr>
      <vt:lpstr>Les coordonnées postales et téléphoniques de la représentation locale ou du siège social des sociétés et organisations sont indiquées. </vt:lpstr>
      <vt:lpstr>Chaque demande d'information fait l'objet d'un accusé de réception. </vt:lpstr>
      <vt:lpstr>Les délais de réponse aux demandes d'information sont indiqués. </vt:lpstr>
      <vt:lpstr>Les données contenues dans le Whois du site permettent de le relier directement à son propriétaire.</vt:lpstr>
      <vt:lpstr>Contenus</vt:lpstr>
      <vt:lpstr>Le titre de chaque page permet d'identifier le site. </vt:lpstr>
      <vt:lpstr>Le titre de chaque page permet d'identifier son contenu.</vt:lpstr>
      <vt:lpstr>Les contenus publicitaires ou sponsorisés sont identifiés comme tels. </vt:lpstr>
      <vt:lpstr>Les informations relatives aux droits de copie et de réutilisation sont accessibles depuis toutes les pages.</vt:lpstr>
      <vt:lpstr>Le site fournit aux utilisateurs la possibilité de connaître les nouveaux contenus ou services. </vt:lpstr>
      <vt:lpstr>Si le site propose un espace personnel ou abonné, il est possible de sauvegarder les contenus personnels dans un format standard. </vt:lpstr>
      <vt:lpstr>Un lexique ou un glossaire adapté au public visé explique le vocabulaire sectoriel ou technique. </vt:lpstr>
      <vt:lpstr>E-commerce</vt:lpstr>
      <vt:lpstr>L’achat d’un produit ou d’un service est possible sans création de compte</vt:lpstr>
      <vt:lpstr>Aucun produit ni service annexe n'est ajouté au panier de commande sans que cette action soit déclenchée par l'utilisateur. </vt:lpstr>
      <vt:lpstr>La disponibilité des produits est indiquée avant la validation définitive de la commande. </vt:lpstr>
      <vt:lpstr>Le délai de livraison estimé est indiqué avant la validation définitive de la commande. </vt:lpstr>
      <vt:lpstr>Les modalités de récupération d’un bien dématérialisé sont précisées avant la commande</vt:lpstr>
      <vt:lpstr>La modification de la quantité de chaque article, l'ajout et la suppression d'un ou plusieurs articles restent possibles avant la validation définitive de la commande. </vt:lpstr>
      <vt:lpstr>La nature et les caractéristiques quantifiables des produits et services sont indiquées. </vt:lpstr>
      <vt:lpstr>La période et les conditions de validité des offres spéciales et promotions sont indiquées. </vt:lpstr>
      <vt:lpstr>Le numéro d'immatriculation délivré aux sociétés ou organisations au terme des procédures légales d'enregistrement en vigueur dans leur pays est indiqué. </vt:lpstr>
      <vt:lpstr>Le sous-total détaillé est indiqué avant la validation définitive de la commande. </vt:lpstr>
      <vt:lpstr>Les conditions de financement sont indiquées.</vt:lpstr>
      <vt:lpstr>Les conditions de fonctionnement du service après-vente sont indiquées. </vt:lpstr>
      <vt:lpstr>Les conditions de débit ou d'encaissement sont spécifiées avant la validation définitive de la commande. </vt:lpstr>
      <vt:lpstr>Les conditions de garantie sont indiquées. </vt:lpstr>
      <vt:lpstr>Les conditions de vente ou d'utilisation sont accessibles depuis toutes les pages. </vt:lpstr>
      <vt:lpstr>Les informations relatives à la zone de livraison des produits ou de réalisation des services sont indiquées.</vt:lpstr>
      <vt:lpstr>Les moyens de paiement acceptés et les procédures correspondantes sont indiqués. </vt:lpstr>
      <vt:lpstr>Les horaires et tarifs de fonctionnement des services mis à la disposition des utilisateurs sont indiqués. </vt:lpstr>
      <vt:lpstr>Les recours en cas de litige sont indiqués dans les conditions générales de vente ou d'utilisation. </vt:lpstr>
      <vt:lpstr>L'adresse et les conditions de retour des produits sont indiquées. </vt:lpstr>
      <vt:lpstr>Les matériels et logiciels nécessaires au fonctionnement du service sont indiqués avant la validation de la commande </vt:lpstr>
      <vt:lpstr>Les prix affichés mentionnent le détail des taxes et suppléments éventuels ainsi que le montant hors taxes. </vt:lpstr>
      <vt:lpstr>Une adresse de livraison différente de l'adresse de facturation peut être spécifiée. </vt:lpstr>
      <vt:lpstr>Le site accepte au moins deux moyens de paiement. </vt:lpstr>
      <vt:lpstr>La référence de la transaction est affichée au client après la validation de sa commande. </vt:lpstr>
      <vt:lpstr>Les mentions d'appartenance à un ordre ou groupe professionnel, d'un label ou d'une récompense sont accompagnées d'un lien vers la source.</vt:lpstr>
      <vt:lpstr>Les produits indisponibles font l'objet d'une différenciation visuelle et textuelle. </vt:lpstr>
      <vt:lpstr>Un courriel indiquant la référence de la transaction et les données de la commande est envoyé suite à la validation. </vt:lpstr>
      <vt:lpstr>Chaque réclamation fait l'objet d'un accusé de réception. </vt:lpstr>
      <vt:lpstr>Le site propose au moins un moyen de contacter le responsable des réclamations. </vt:lpstr>
      <vt:lpstr>Espaces publics</vt:lpstr>
      <vt:lpstr>Le site propose au moins un moyen de contacter le modérateur des espaces publics. </vt:lpstr>
      <vt:lpstr>Les espaces publics proposent au moins un moyen de signaler les abus. </vt:lpstr>
      <vt:lpstr>Les conditions de modération des espaces publics sont indiquées.</vt:lpstr>
      <vt:lpstr>Les contenus ou fichiers destinés à des espaces publics peuvent être vérifiés avant leur envoi définitif. </vt:lpstr>
      <vt:lpstr>Les informations destinées à des espaces publics peuvent être prévisualisées sous la forme où elles seront affichées. </vt:lpstr>
      <vt:lpstr>Fichiers et multimédia</vt:lpstr>
      <vt:lpstr>La durée des contenus vidéo ou audio est indiquée. </vt:lpstr>
      <vt:lpstr>Le format des fichiers proposés en téléchargement est indiqué. </vt:lpstr>
      <vt:lpstr>La taille des fichiers internes proposés en téléchargement est indiquée. </vt:lpstr>
      <vt:lpstr>La langue des fichiers en téléchargement est précisée lorsqu'elle diffère de celle de la page d'origine. </vt:lpstr>
      <vt:lpstr>Les animations, sons et clignotements peuvent être mis en pause. </vt:lpstr>
      <vt:lpstr>Le déroulement des animations ne bloque pas la navigation ou l'accès aux contenus. </vt:lpstr>
      <vt:lpstr>Les sons et vidéos sont déclenchés par l'utilisateur.</vt:lpstr>
      <vt:lpstr>Le texte des documents PDF internes est sélectionnable. </vt:lpstr>
      <vt:lpstr>Les documents PDF internes sont dotés d’une structure de titres </vt:lpstr>
      <vt:lpstr>Formulaires</vt:lpstr>
      <vt:lpstr>Chaque champ de formulaire est associé dans le code source à une étiquette qui lui est propre. </vt:lpstr>
      <vt:lpstr>Les informations complétant l'étiquette d'un champ sont associées à celui-ci dans le code-source</vt:lpstr>
      <vt:lpstr>L'étiquette de chaque champ de formulaire indique si la saisie est obligatoire. </vt:lpstr>
      <vt:lpstr>L'étiquette de chaque champ de formulaire indique, le cas échéant, quel format de saisie doit être respecté. </vt:lpstr>
      <vt:lpstr>L'utilisateur est averti lorsqu'une saisie est sensible à la casse. </vt:lpstr>
      <vt:lpstr>La création d'un mot de passe par l'utilisateur fait l’objet d’un mécanisme de prévention des erreurs de saisie</vt:lpstr>
      <vt:lpstr>Les caractères saisis dans un champ de mot de passe peuvent être affichés en clair</vt:lpstr>
      <vt:lpstr>La création d'un mot de passe par l'utilisateur est validée par une double saisie. </vt:lpstr>
      <vt:lpstr>En cas de rejet des données saisies dans un formulaire, les champs contenant les données rejetées sont indiqués à l'utilisateur. </vt:lpstr>
      <vt:lpstr>En cas de rejet des données saisies dans un formulaire, les raisons du rejet sont indiquées à l'utilisateur. </vt:lpstr>
      <vt:lpstr>En cas de rejet des données saisies dans un formulaire, toutes les données saisies peuvent être modifiées par l'utilisateur. </vt:lpstr>
      <vt:lpstr>Lors de la saisie d'un formulaire réparti sur plusieurs pages, un récapitulatif global est affiché avant l'envoi définitif. </vt:lpstr>
      <vt:lpstr>La page affichée après l'envoi d'un formulaire permet de reprendre directement la navigation.</vt:lpstr>
      <vt:lpstr>La soumission d'un formulaire est suivie d'un message indiquant la réussite ou non de l'action souhaitée. </vt:lpstr>
      <vt:lpstr>Les processus complexes sont accompagnés de la liste de leurs étapes. </vt:lpstr>
      <vt:lpstr>L'étape en cours d'un processus complexe est indiquée. </vt:lpstr>
      <vt:lpstr>Chaque étape d'un processus complexe permet de revenir à l'étape précédente</vt:lpstr>
      <vt:lpstr>L'utilisateur est averti de la perte d'information en cas d'utilisation de l'historique de son navigateur dans un processus complexe</vt:lpstr>
      <vt:lpstr>La navigation dans un processus complexe ne provoque pas la perte des données précédemment soumises</vt:lpstr>
      <vt:lpstr>Le copier coller est possible dans les champs de formulaire</vt:lpstr>
      <vt:lpstr>Les éléments d'une liste déroulante qui peuvent être regroupés le sont de manière appropriée.</vt:lpstr>
      <vt:lpstr>Les listes d'options de formulaires sont présentées dans un ordre identifiable</vt:lpstr>
      <vt:lpstr>Hyperliens</vt:lpstr>
      <vt:lpstr>Détente</vt:lpstr>
      <vt:lpstr>Chaque lien est doté d'un intitulé dans le code source. </vt:lpstr>
      <vt:lpstr>Le soulignement est réservé aux hyperliens. </vt:lpstr>
      <vt:lpstr>Les hyperliens sont visuellement différenciés du reste du contenu. </vt:lpstr>
      <vt:lpstr>Le site n'applique pas le même style aux liens visités et non visités. </vt:lpstr>
      <vt:lpstr>Le site n'impose pas d'interdiction ou de restriction à la mise en place des liens entrants</vt:lpstr>
      <vt:lpstr>Le survol ou l'activation des hyperliens ne modifie pas la mise en page. </vt:lpstr>
      <vt:lpstr>Les hyperliens de même nature ont des couleurs, des formes et des comportements identiques sur toutes les pages. </vt:lpstr>
      <vt:lpstr>Tous les hyperliens internes du site sont valides </vt:lpstr>
      <vt:lpstr>Le libellé de chaque hyperlien décrit sa fonction ou la nature du contenu vers lequel il pointe</vt:lpstr>
      <vt:lpstr>Les hyperliens consécutifs sont séparés visuellement. </vt:lpstr>
      <vt:lpstr>Les hyperliens internes et externes sont différenciés. </vt:lpstr>
      <vt:lpstr>Identification</vt:lpstr>
      <vt:lpstr>L'identité de l'auteur, de la société ou de l'organisation est indiquée. </vt:lpstr>
      <vt:lpstr>L'identité de la personne ou du service responsable des contenus est indiquée. </vt:lpstr>
      <vt:lpstr>La page d'accueil expose la nature des contenus et services proposés. </vt:lpstr>
      <vt:lpstr>Le nom du site et/ou le nom de l'auteur sont indiqués sur chaque page. </vt:lpstr>
      <vt:lpstr>Si le site est réservé ou destiné à un public spécifique, ce public est mentionné au moins sur la page d'accueil. </vt:lpstr>
      <vt:lpstr>L'adresse complète et le numéro de téléphone des sociétés et organisations sont accessibles depuis toutes les pages du site. </vt:lpstr>
      <vt:lpstr>La racine du site contient des instructions pour les robots d'indexation. </vt:lpstr>
      <vt:lpstr>Le code source de chaque page contient une métadonnée qui en décrit le contenu. </vt:lpstr>
      <vt:lpstr>Le code source des pages contient un appel valide à un icône de favori. </vt:lpstr>
      <vt:lpstr>L'extension utilisée est cohérente avec l'identité, l'activité, la zone géographique couverte ou avec le nom de domaine. </vt:lpstr>
      <vt:lpstr>Le site propose un fichier sitemap indiquant les contenus à explorer. </vt:lpstr>
      <vt:lpstr>Si le site déclare respecter un ou plusieurs standards ou référentiels, un lien est proposé vers chacun d'entre eux. </vt:lpstr>
      <vt:lpstr>Internationalisation</vt:lpstr>
      <vt:lpstr>L'indicatif international est disponible pour tous les numéros de téléphone</vt:lpstr>
      <vt:lpstr>Le pays est précisé dans toutes les adresses postales. </vt:lpstr>
      <vt:lpstr>Le code source de chaque page indique la langue principale du contenu. </vt:lpstr>
      <vt:lpstr>La langue principale de la page cible d'un hyperlien est identifiable lorsqu'elle diffère de celle de la page d'origine</vt:lpstr>
      <vt:lpstr>Chaque changement de langue est signalé. </vt:lpstr>
      <vt:lpstr>Les liens d'accès aux versions traduites pointent directement vers la traduction de la page courante</vt:lpstr>
      <vt:lpstr>La langue principale de la page cible d'un hyperlien est identifiable lorsqu'elle diffère de celle de la page d'origine</vt:lpstr>
      <vt:lpstr>Mobile</vt:lpstr>
      <vt:lpstr>Le serveur ne force pas la redirection de la version desktop vers la version mobile</vt:lpstr>
      <vt:lpstr>Les alertes javascript et fenêtres modales invitant à l'installation d'une application mobile ne se produisent qu'une seule fois par session</vt:lpstr>
      <vt:lpstr>Le site propose un ou plusieurs mécanismes dédiés à l'adaptation aux terminaux mobiles</vt:lpstr>
      <vt:lpstr>Navigation</vt:lpstr>
      <vt:lpstr>Chaque iframe est doté d'une description</vt:lpstr>
      <vt:lpstr>Le site n'emploie pas la technique des jeux de cadres </vt:lpstr>
      <vt:lpstr>Il est possible de revenir à la page d'accueil depuis toutes les pages. </vt:lpstr>
      <vt:lpstr>L'utilisateur est averti des ouvertures de nouvelles fenêtres. </vt:lpstr>
      <vt:lpstr>La navigation sur le site ne provoque pas l'ouverture de fenêtres surgissantes (popups). </vt:lpstr>
      <vt:lpstr>Les mécanismes de fermeture de fenêtres sont visuellement rattachées à leur contenu</vt:lpstr>
      <vt:lpstr>Les nouvelles fenêtres dimensionnées et les fenêtres modales sont dotées d'un bouton de fermeture explicite</vt:lpstr>
      <vt:lpstr>La consultation du site ne redimensionne pas la fenêtre du navigateur. </vt:lpstr>
      <vt:lpstr>Le focus clavier n'est ni supprimé ni masqué. </vt:lpstr>
      <vt:lpstr>Le site est intégralement utilisable au clavier</vt:lpstr>
      <vt:lpstr>La navigation au clavier s'effectue dans un ordre prévisible. </vt:lpstr>
      <vt:lpstr>Le site ne comporte pas de liens internes vers des pages en construction. </vt:lpstr>
      <vt:lpstr>Chaque page affiche une information permettant de connaître son emplacement dans l'arborescence du site. </vt:lpstr>
      <vt:lpstr>Le site propose un moteur de recherche interne</vt:lpstr>
      <vt:lpstr>La page des résultats de recherche indique le nombre de résultats, le nombre de pages de résultats, et le nombre de résultats par page. </vt:lpstr>
      <vt:lpstr>Chaque page de résultats de recherche peut être atteint via une adresse Web</vt:lpstr>
      <vt:lpstr>Un plan du site est accessible depuis chaque page</vt:lpstr>
      <vt:lpstr>Les blocs de navigation de même nature sont affichés aux mêmes emplacements sur toutes les pages.</vt:lpstr>
      <vt:lpstr>Les icônes de navigation sont accompagnées d'une légende explicite. </vt:lpstr>
      <vt:lpstr>Les liens provoquant l'ouverture d'un logiciel externe ont un libellé explicite</vt:lpstr>
      <vt:lpstr>Si le site n'est pas réservé à un public spécifique, l'accès aux contenus est immédiat.</vt:lpstr>
      <vt:lpstr>Chaque page contient des liens d'accès rapide placés au début du code source. </vt:lpstr>
      <vt:lpstr>Newsletter</vt:lpstr>
      <vt:lpstr>Un lien de désinscription est présent dans chaque newsletter.</vt:lpstr>
      <vt:lpstr>La désinscription depuis une newsletter ne demande pas de confirmation par courriel</vt:lpstr>
      <vt:lpstr>L'inscription aux newsletters est soumise à un processus de confirmation</vt:lpstr>
      <vt:lpstr>La désinscription aux newsletters est possible depuis le site </vt:lpstr>
      <vt:lpstr>La dernière newsletter envoyée est disponible en ligne.</vt:lpstr>
      <vt:lpstr>Les archives de newsletters sont disponibles en ligne.</vt:lpstr>
      <vt:lpstr>La fréquence d'envoi des newsletters est consultable avant l'abonnement. </vt:lpstr>
      <vt:lpstr>La charte graphique est cohérente sur l'ensemble du site. </vt:lpstr>
      <vt:lpstr>La taille des polices destinées à l'affichage écran est exprimée en taille variable et non en taille fixe. </vt:lpstr>
      <vt:lpstr>Le site propose au moins une feuille de styles dédiée à l'impression. </vt:lpstr>
      <vt:lpstr>Le contenu de chaque page est disponible à l'impression sans blocs de navigation.</vt:lpstr>
      <vt:lpstr>Une famille générique de police est indiquée comme dernier élément de substitution. </vt:lpstr>
      <vt:lpstr>Les contenus sont présentés avec un contraste suffisant par rapport à leur arrière-plan.</vt:lpstr>
      <vt:lpstr>Les mises en majuscules à des fins décoratives sont effectuées à l'aide des styles</vt:lpstr>
      <vt:lpstr>Les styles ne justifient pas le texte</vt:lpstr>
      <vt:lpstr>Un contenu n'est pas désigné uniquement par sa forme ou par sa position à l'écran. </vt:lpstr>
      <vt:lpstr>Sécurité et confidentialité</vt:lpstr>
      <vt:lpstr>L'identité des prestataires impliqués dans les transactions est précisée.</vt:lpstr>
      <vt:lpstr>La politique de confidentialité et de respect de la vie privée est accessible depuis toutes les pages.</vt:lpstr>
      <vt:lpstr>Le site propose une procédure de réinitialisation du mot de passe en cas de perte, de vol ou d'oubli.</vt:lpstr>
      <vt:lpstr>Les mots de passe peuvent être choisis ou changés par l'utilisateur.</vt:lpstr>
      <vt:lpstr>Les mots de passe choisis par l'utilisateur admettent les caractères imprimables de la table ASCII</vt:lpstr>
      <vt:lpstr>Un dispositif sensibilise l'utilisateur sur le degré de sécurisation du mot de passe qu'il choisit</vt:lpstr>
      <vt:lpstr>Les certificats de sécurité sont signés et en cours de validité.</vt:lpstr>
      <vt:lpstr>Les données sensibles ne sont pas transmises en clair dans les url.</vt:lpstr>
      <vt:lpstr>Les échanges de données sensibles sont sécurisés et signalés comme tels.</vt:lpstr>
      <vt:lpstr>Les en-têtes envoyés par le serveur désactivent la détection automatique du type MIME de chaque ressource</vt:lpstr>
      <vt:lpstr>Les informations sur la sécurité des transactions sont indiquées.</vt:lpstr>
      <vt:lpstr>L'objectif des cookies et les limitations inhérentes à leur refus sont expliqués.</vt:lpstr>
      <vt:lpstr>La procédure d'accès et de rectification des données personnelles est décrite.</vt:lpstr>
      <vt:lpstr>La création d'un compte est soumise à un processus de confirmation</vt:lpstr>
      <vt:lpstr>La création de compte est possible sans recours à un système d'identification tiers</vt:lpstr>
      <vt:lpstr>Les comptes ou abonnements ouverts en ligne peuvent être fermés par le même moyen.</vt:lpstr>
      <vt:lpstr>Le serveur n'envoie pas la liste des fichiers des répertoires n'ayant pas de page d'index.</vt:lpstr>
      <vt:lpstr>Le serveur envoie les informations permettant la mise en cache des contenus.</vt:lpstr>
      <vt:lpstr>Le serveur envoie les informations indiquant les domaines autorisés à intégrer ses pages dans des cadres</vt:lpstr>
      <vt:lpstr>Le site propose un mécanisme de sécurité permettant de restreindre l'origine des contenus</vt:lpstr>
      <vt:lpstr>Le serveur envoie les informations permettant la mise en cache des contenus.</vt:lpstr>
      <vt:lpstr>Serveur et performances</vt:lpstr>
      <vt:lpstr>Le serveur envoie un code http 404 pour les ressources non trouvées. </vt:lpstr>
      <vt:lpstr>Le serveur envoie une page d'erreur 404 personnalisée. </vt:lpstr>
      <vt:lpstr>Le serveur envoie une page d'interdiction 403 personnalisée.</vt:lpstr>
      <vt:lpstr>Le menu principal de navigation figure sur les pages d'erreur personnalisées.</vt:lpstr>
      <vt:lpstr>Le serveur transmet des contenus compressés aux clients qui les acceptent.</vt:lpstr>
      <vt:lpstr>Les en-têtes envoyés par le serveur contiennent les informations relatives au jeu de caractères employé. </vt:lpstr>
      <vt:lpstr>Le serveur respecte l'ordre préférentiel de langues des outils de consultation.</vt:lpstr>
      <vt:lpstr>Les feuilles de style sont minifiées.</vt:lpstr>
      <vt:lpstr>Les fonctions de scripts internes au site sont placées dans des fichiers externes</vt:lpstr>
      <vt:lpstr>L'adresse du site et de ses sous-domaines fonctionnent avec ou sans préfixe www.</vt:lpstr>
      <vt:lpstr>Syndication</vt:lpstr>
      <vt:lpstr>Le code source des fils de syndication indique leur fréquence de mise à jour.</vt:lpstr>
      <vt:lpstr>Les fils de syndication sont détectables par les agents utilisateurs</vt:lpstr>
      <vt:lpstr>Tableaux</vt:lpstr>
      <vt:lpstr>Les cellules des tableaux de données sont reliées à leurs en-têtes.</vt:lpstr>
      <vt:lpstr>Les titres des tableaux de données sont renseignés.</vt:lpstr>
      <vt:lpstr>La linéarisation des tableaux utilisés pour la mise en page ne nuit pas à la compréhension des contenus.</vt:lpstr>
      <vt:lpstr>Les tableaux de données ne sont pas remplacés par des images</vt:lpstr>
      <vt:lpstr>Les tableaux de données ne sont pas simulés à l'aide de texte mis en forme.</vt:lpstr>
      <vt:lpstr>226 bonnes pratiques  par le menu</vt:lpstr>
      <vt:lpstr>Présentation PowerPoint</vt:lpstr>
      <vt:lpstr>125 recommandations</vt:lpstr>
      <vt:lpstr>Présentation PowerPoint</vt:lpstr>
      <vt:lpstr>Sources et remerciements</vt:lpstr>
      <vt:lpstr>Présentation PowerPoint</vt:lpstr>
    </vt:vector>
  </TitlesOfParts>
  <Company>RIDF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bematge</dc:creator>
  <cp:lastModifiedBy>MATGE Bertrand</cp:lastModifiedBy>
  <cp:revision>115</cp:revision>
  <dcterms:created xsi:type="dcterms:W3CDTF">2015-10-02T12:46:44Z</dcterms:created>
  <dcterms:modified xsi:type="dcterms:W3CDTF">2016-03-22T14:56:22Z</dcterms:modified>
</cp:coreProperties>
</file>